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67" r:id="rId3"/>
    <p:sldId id="271" r:id="rId4"/>
    <p:sldId id="281" r:id="rId5"/>
    <p:sldId id="283" r:id="rId6"/>
    <p:sldId id="284" r:id="rId7"/>
    <p:sldId id="287" r:id="rId8"/>
    <p:sldId id="292" r:id="rId9"/>
    <p:sldId id="290" r:id="rId10"/>
    <p:sldId id="291" r:id="rId11"/>
    <p:sldId id="273" r:id="rId12"/>
    <p:sldId id="293" r:id="rId13"/>
    <p:sldId id="294" r:id="rId14"/>
    <p:sldId id="295" r:id="rId15"/>
    <p:sldId id="296" r:id="rId16"/>
    <p:sldId id="297" r:id="rId17"/>
    <p:sldId id="299" r:id="rId18"/>
    <p:sldId id="300" r:id="rId19"/>
    <p:sldId id="301" r:id="rId20"/>
    <p:sldId id="302" r:id="rId21"/>
    <p:sldId id="303" r:id="rId22"/>
    <p:sldId id="274" r:id="rId23"/>
    <p:sldId id="304" r:id="rId24"/>
    <p:sldId id="305" r:id="rId25"/>
    <p:sldId id="306" r:id="rId26"/>
    <p:sldId id="307" r:id="rId27"/>
    <p:sldId id="308" r:id="rId28"/>
    <p:sldId id="275"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276" r:id="rId42"/>
    <p:sldId id="325" r:id="rId43"/>
    <p:sldId id="324"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277" r:id="rId58"/>
    <p:sldId id="340" r:id="rId59"/>
    <p:sldId id="341" r:id="rId60"/>
    <p:sldId id="343" r:id="rId61"/>
    <p:sldId id="342" r:id="rId62"/>
    <p:sldId id="344" r:id="rId63"/>
    <p:sldId id="345" r:id="rId64"/>
    <p:sldId id="346" r:id="rId65"/>
    <p:sldId id="347" r:id="rId66"/>
    <p:sldId id="348" r:id="rId67"/>
    <p:sldId id="349" r:id="rId68"/>
    <p:sldId id="351" r:id="rId69"/>
    <p:sldId id="352" r:id="rId70"/>
    <p:sldId id="353" r:id="rId71"/>
    <p:sldId id="354" r:id="rId72"/>
    <p:sldId id="350" r:id="rId73"/>
    <p:sldId id="379" r:id="rId74"/>
    <p:sldId id="278" r:id="rId75"/>
    <p:sldId id="355" r:id="rId76"/>
    <p:sldId id="356" r:id="rId77"/>
    <p:sldId id="357" r:id="rId78"/>
    <p:sldId id="358" r:id="rId79"/>
    <p:sldId id="359" r:id="rId80"/>
    <p:sldId id="360" r:id="rId81"/>
    <p:sldId id="361" r:id="rId82"/>
    <p:sldId id="362" r:id="rId83"/>
    <p:sldId id="363" r:id="rId84"/>
    <p:sldId id="364" r:id="rId85"/>
    <p:sldId id="365" r:id="rId86"/>
    <p:sldId id="366" r:id="rId87"/>
    <p:sldId id="367" r:id="rId88"/>
    <p:sldId id="368" r:id="rId89"/>
    <p:sldId id="369" r:id="rId90"/>
    <p:sldId id="370" r:id="rId91"/>
    <p:sldId id="371" r:id="rId92"/>
    <p:sldId id="372" r:id="rId93"/>
    <p:sldId id="279" r:id="rId94"/>
    <p:sldId id="373" r:id="rId95"/>
    <p:sldId id="374" r:id="rId96"/>
    <p:sldId id="375" r:id="rId97"/>
    <p:sldId id="376" r:id="rId98"/>
    <p:sldId id="378" r:id="rId99"/>
    <p:sldId id="377" r:id="rId100"/>
    <p:sldId id="272" r:id="rId10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6D9FFF9-4EF1-4054-8FE0-EC55AF341F15}">
          <p14:sldIdLst>
            <p14:sldId id="256"/>
            <p14:sldId id="267"/>
          </p14:sldIdLst>
        </p14:section>
        <p14:section name="what is javascript" id="{780C041C-5845-6849-BBBC-9F148DBFABA4}">
          <p14:sldIdLst>
            <p14:sldId id="271"/>
            <p14:sldId id="281"/>
            <p14:sldId id="283"/>
            <p14:sldId id="284"/>
            <p14:sldId id="287"/>
            <p14:sldId id="292"/>
            <p14:sldId id="290"/>
            <p14:sldId id="291"/>
          </p14:sldIdLst>
        </p14:section>
        <p14:section name="Javascript Design Principles" id="{24D8B4FB-672C-D847-9EFD-F6AB9897299B}">
          <p14:sldIdLst>
            <p14:sldId id="273"/>
            <p14:sldId id="293"/>
            <p14:sldId id="294"/>
            <p14:sldId id="295"/>
            <p14:sldId id="296"/>
            <p14:sldId id="297"/>
            <p14:sldId id="299"/>
            <p14:sldId id="300"/>
            <p14:sldId id="301"/>
            <p14:sldId id="302"/>
            <p14:sldId id="303"/>
          </p14:sldIdLst>
        </p14:section>
        <p14:section name="Where Does Javascript GO?" id="{5AF1C83A-5D4B-4440-A730-C55AFE3DF343}">
          <p14:sldIdLst>
            <p14:sldId id="274"/>
            <p14:sldId id="304"/>
            <p14:sldId id="305"/>
            <p14:sldId id="306"/>
            <p14:sldId id="307"/>
            <p14:sldId id="308"/>
          </p14:sldIdLst>
        </p14:section>
        <p14:section name="Syntax" id="{013B146C-750E-174D-AC0F-ABF3EBA5F981}">
          <p14:sldIdLst>
            <p14:sldId id="275"/>
            <p14:sldId id="309"/>
            <p14:sldId id="310"/>
            <p14:sldId id="311"/>
            <p14:sldId id="312"/>
            <p14:sldId id="313"/>
            <p14:sldId id="314"/>
            <p14:sldId id="315"/>
            <p14:sldId id="316"/>
            <p14:sldId id="317"/>
            <p14:sldId id="318"/>
            <p14:sldId id="319"/>
            <p14:sldId id="320"/>
          </p14:sldIdLst>
        </p14:section>
        <p14:section name="Javascript Objects" id="{21F6A69B-4598-3040-AC91-83BC1BC76767}">
          <p14:sldIdLst>
            <p14:sldId id="276"/>
            <p14:sldId id="325"/>
            <p14:sldId id="324"/>
            <p14:sldId id="326"/>
            <p14:sldId id="327"/>
            <p14:sldId id="328"/>
            <p14:sldId id="329"/>
            <p14:sldId id="330"/>
            <p14:sldId id="331"/>
            <p14:sldId id="332"/>
            <p14:sldId id="333"/>
            <p14:sldId id="334"/>
            <p14:sldId id="335"/>
            <p14:sldId id="336"/>
            <p14:sldId id="337"/>
            <p14:sldId id="338"/>
          </p14:sldIdLst>
        </p14:section>
        <p14:section name="The Document Object Model (DOM)" id="{DB95D4C9-86D2-5C4A-8983-EA2AA207891B}">
          <p14:sldIdLst>
            <p14:sldId id="277"/>
            <p14:sldId id="340"/>
            <p14:sldId id="341"/>
            <p14:sldId id="343"/>
            <p14:sldId id="342"/>
            <p14:sldId id="344"/>
            <p14:sldId id="345"/>
            <p14:sldId id="346"/>
            <p14:sldId id="347"/>
            <p14:sldId id="348"/>
            <p14:sldId id="349"/>
            <p14:sldId id="351"/>
            <p14:sldId id="352"/>
            <p14:sldId id="353"/>
            <p14:sldId id="354"/>
            <p14:sldId id="350"/>
            <p14:sldId id="379"/>
          </p14:sldIdLst>
        </p14:section>
        <p14:section name="JavaScript Events" id="{81055673-E94B-1247-B097-A61A0948D153}">
          <p14:sldIdLst>
            <p14:sldId id="278"/>
            <p14:sldId id="355"/>
            <p14:sldId id="356"/>
            <p14:sldId id="357"/>
            <p14:sldId id="358"/>
            <p14:sldId id="359"/>
            <p14:sldId id="360"/>
            <p14:sldId id="361"/>
            <p14:sldId id="362"/>
            <p14:sldId id="363"/>
            <p14:sldId id="364"/>
            <p14:sldId id="365"/>
            <p14:sldId id="366"/>
            <p14:sldId id="367"/>
            <p14:sldId id="368"/>
            <p14:sldId id="369"/>
            <p14:sldId id="370"/>
            <p14:sldId id="371"/>
            <p14:sldId id="372"/>
          </p14:sldIdLst>
        </p14:section>
        <p14:section name="Forms" id="{E6690A94-8429-C647-8980-717F52369524}">
          <p14:sldIdLst>
            <p14:sldId id="279"/>
            <p14:sldId id="373"/>
            <p14:sldId id="374"/>
            <p14:sldId id="375"/>
            <p14:sldId id="376"/>
            <p14:sldId id="378"/>
            <p14:sldId id="377"/>
          </p14:sldIdLst>
        </p14:section>
        <p14:section name="What you Learned" id="{9095206F-FCC5-1444-B6D9-F159AEA57B8A}">
          <p14:sldIdLst>
            <p14:sldId id="272"/>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5" autoAdjust="0"/>
    <p:restoredTop sz="99598" autoAdjust="0"/>
  </p:normalViewPr>
  <p:slideViewPr>
    <p:cSldViewPr showGuides="1">
      <p:cViewPr varScale="1">
        <p:scale>
          <a:sx n="62" d="100"/>
          <a:sy n="62" d="100"/>
        </p:scale>
        <p:origin x="1452" y="40"/>
      </p:cViewPr>
      <p:guideLst>
        <p:guide orient="horz" pos="2880"/>
        <p:guide orient="horz" pos="1440"/>
        <p:guide orient="horz"/>
        <p:guide pos="3840"/>
        <p:guide pos="1920"/>
      </p:guideLst>
    </p:cSldViewPr>
  </p:slideViewPr>
  <p:notesTextViewPr>
    <p:cViewPr>
      <p:scale>
        <a:sx n="100" d="100"/>
        <a:sy n="100" d="100"/>
      </p:scale>
      <p:origin x="0" y="0"/>
    </p:cViewPr>
  </p:notesTextViewPr>
  <p:sorterViewPr>
    <p:cViewPr>
      <p:scale>
        <a:sx n="66" d="100"/>
        <a:sy n="66" d="100"/>
      </p:scale>
      <p:origin x="0" y="64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5486400" cy="2819400"/>
          </a:xfrm>
        </p:spPr>
        <p:txBody>
          <a:bodyPr>
            <a:noAutofit/>
          </a:bodyPr>
          <a:lstStyle>
            <a:lvl1pPr algn="l">
              <a:lnSpc>
                <a:spcPts val="6200"/>
              </a:lnSpc>
              <a:defRPr sz="5400">
                <a:latin typeface="Rockwell" pitchFamily="18" charset="0"/>
              </a:defRPr>
            </a:lvl1pPr>
          </a:lstStyle>
          <a:p>
            <a:r>
              <a:rPr lang="en-US" dirty="0"/>
              <a:t>CLICK TO EDIT MASTER TITLE STYLE</a:t>
            </a:r>
          </a:p>
        </p:txBody>
      </p:sp>
      <p:sp>
        <p:nvSpPr>
          <p:cNvPr id="3" name="Subtitle 2"/>
          <p:cNvSpPr>
            <a:spLocks noGrp="1"/>
          </p:cNvSpPr>
          <p:nvPr>
            <p:ph type="subTitle" idx="1"/>
          </p:nvPr>
        </p:nvSpPr>
        <p:spPr>
          <a:xfrm>
            <a:off x="838200" y="4225160"/>
            <a:ext cx="5486400" cy="533400"/>
          </a:xfr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0" name="Rectangle 9"/>
          <p:cNvSpPr/>
          <p:nvPr/>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2" name="TextBox 11"/>
          <p:cNvSpPr txBox="1"/>
          <p:nvPr/>
        </p:nvSpPr>
        <p:spPr>
          <a:xfrm>
            <a:off x="5257800" y="6453003"/>
            <a:ext cx="3886200" cy="461665"/>
          </a:xfrm>
          <a:prstGeom prst="rect">
            <a:avLst/>
          </a:prstGeom>
          <a:noFill/>
        </p:spPr>
        <p:txBody>
          <a:bodyPr wrap="square" rtlCol="0">
            <a:spAutoFit/>
          </a:bodyPr>
          <a:lstStyle/>
          <a:p>
            <a:pPr algn="r"/>
            <a:r>
              <a:rPr lang="en-US" sz="1200" dirty="0">
                <a:solidFill>
                  <a:schemeClr val="bg1"/>
                </a:solidFill>
                <a:latin typeface="+mj-lt"/>
              </a:rPr>
              <a:t>Textbook</a:t>
            </a:r>
            <a:r>
              <a:rPr lang="en-US" sz="1200" baseline="0" dirty="0">
                <a:solidFill>
                  <a:schemeClr val="bg1"/>
                </a:solidFill>
                <a:latin typeface="+mj-lt"/>
              </a:rPr>
              <a:t> to be published by </a:t>
            </a:r>
            <a:r>
              <a:rPr lang="en-US" sz="1200" dirty="0">
                <a:solidFill>
                  <a:schemeClr val="bg1"/>
                </a:solidFill>
                <a:latin typeface="+mj-lt"/>
              </a:rPr>
              <a:t>Pearson Ed in early 2014</a:t>
            </a:r>
          </a:p>
          <a:p>
            <a:pPr algn="r"/>
            <a:r>
              <a:rPr lang="en-US" sz="1200" dirty="0">
                <a:solidFill>
                  <a:schemeClr val="bg1"/>
                </a:solidFill>
                <a:latin typeface="+mj-lt"/>
              </a:rPr>
              <a:t>http://www.funwebdev.com</a:t>
            </a:r>
          </a:p>
        </p:txBody>
      </p:sp>
      <p:sp>
        <p:nvSpPr>
          <p:cNvPr id="13" name="Rectangle 12"/>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2/26/2018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2/26/2018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2/26/2018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2/26/2018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2/26/2018</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2/26/2018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2/26/2018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2/26/2018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50" r:id="rId13"/>
    <p:sldLayoutId id="2147483660" r:id="rId14"/>
  </p:sldLayoutIdLst>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dirty="0"/>
              <a:t>JavaScript: Client-Side Scripting</a:t>
            </a:r>
          </a:p>
        </p:txBody>
      </p:sp>
      <p:sp>
        <p:nvSpPr>
          <p:cNvPr id="3" name="Subtitle 2"/>
          <p:cNvSpPr>
            <a:spLocks noGrp="1"/>
          </p:cNvSpPr>
          <p:nvPr>
            <p:ph type="subTitle" idx="1"/>
          </p:nvPr>
        </p:nvSpPr>
        <p:spPr>
          <a:xfrm>
            <a:off x="838200" y="4079696"/>
            <a:ext cx="5486400" cy="533400"/>
          </a:xfrm>
        </p:spPr>
        <p:txBody>
          <a:bodyPr>
            <a:noAutofit/>
          </a:bodyPr>
          <a:lstStyle/>
          <a:p>
            <a:r>
              <a:rPr lang="en-US" sz="3600" dirty="0"/>
              <a:t>Chapter 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Frameworks</a:t>
            </a:r>
          </a:p>
        </p:txBody>
      </p:sp>
      <p:pic>
        <p:nvPicPr>
          <p:cNvPr id="5" name="Content Placeholder 4" descr="4071506007.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3949" r="-3949"/>
          <a:stretch>
            <a:fillRect/>
          </a:stretch>
        </p:blipFill>
        <p:spPr/>
      </p:pic>
      <p:sp>
        <p:nvSpPr>
          <p:cNvPr id="4" name="Content Placeholder 3"/>
          <p:cNvSpPr>
            <a:spLocks noGrp="1"/>
          </p:cNvSpPr>
          <p:nvPr>
            <p:ph sz="quarter" idx="13"/>
          </p:nvPr>
        </p:nvSpPr>
        <p:spPr/>
        <p:txBody>
          <a:bodyPr>
            <a:normAutofit lnSpcReduction="10000"/>
          </a:bodyPr>
          <a:lstStyle/>
          <a:p>
            <a:r>
              <a:rPr lang="en-US" dirty="0"/>
              <a:t>Lots of this is done for you, once you get the basics</a:t>
            </a:r>
          </a:p>
        </p:txBody>
      </p:sp>
    </p:spTree>
    <p:extLst>
      <p:ext uri="{BB962C8B-B14F-4D97-AF65-F5344CB8AC3E}">
        <p14:creationId xmlns:p14="http://schemas.microsoft.com/office/powerpoint/2010/main" val="11756610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you Learned</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76400" y="1076980"/>
            <a:ext cx="2667000" cy="954107"/>
          </a:xfrm>
          <a:prstGeom prst="rect">
            <a:avLst/>
          </a:prstGeom>
          <a:noFill/>
        </p:spPr>
        <p:txBody>
          <a:bodyPr wrap="square" rtlCol="0">
            <a:spAutoFit/>
          </a:bodyPr>
          <a:lstStyle/>
          <a:p>
            <a:r>
              <a:rPr lang="en-US" sz="2800" dirty="0">
                <a:solidFill>
                  <a:srgbClr val="FFFFFF"/>
                </a:solidFill>
                <a:latin typeface="Rockwell Condensed" pitchFamily="18" charset="0"/>
              </a:rPr>
              <a:t>What is </a:t>
            </a:r>
            <a:r>
              <a:rPr lang="en-US" sz="2800" dirty="0">
                <a:solidFill>
                  <a:srgbClr val="FF6600"/>
                </a:solidFill>
                <a:latin typeface="Rockwell Condensed" pitchFamily="18" charset="0"/>
              </a:rPr>
              <a:t>JavaScript</a:t>
            </a:r>
          </a:p>
        </p:txBody>
      </p:sp>
      <p:sp>
        <p:nvSpPr>
          <p:cNvPr id="9" name="TextBox 8"/>
          <p:cNvSpPr txBox="1"/>
          <p:nvPr/>
        </p:nvSpPr>
        <p:spPr>
          <a:xfrm>
            <a:off x="5410200" y="1076980"/>
            <a:ext cx="2895600" cy="954107"/>
          </a:xfrm>
          <a:prstGeom prst="rect">
            <a:avLst/>
          </a:prstGeom>
          <a:noFill/>
        </p:spPr>
        <p:txBody>
          <a:bodyPr wrap="square" rtlCol="0">
            <a:spAutoFit/>
          </a:bodyPr>
          <a:lstStyle/>
          <a:p>
            <a:r>
              <a:rPr lang="en-US" sz="2800" dirty="0">
                <a:solidFill>
                  <a:schemeClr val="bg2"/>
                </a:solidFill>
                <a:latin typeface="Rockwell Condensed" pitchFamily="18" charset="0"/>
              </a:rPr>
              <a:t>JavaScript</a:t>
            </a:r>
            <a:r>
              <a:rPr lang="en-US" sz="2800" dirty="0">
                <a:solidFill>
                  <a:srgbClr val="FF6600"/>
                </a:solidFill>
                <a:latin typeface="Rockwell Condensed" pitchFamily="18" charset="0"/>
              </a:rPr>
              <a:t> Design</a:t>
            </a:r>
            <a:endParaRPr lang="en-US" sz="2800" dirty="0">
              <a:solidFill>
                <a:srgbClr val="FFFFFF"/>
              </a:solidFill>
              <a:latin typeface="Rockwell Condensed" pitchFamily="18" charset="0"/>
            </a:endParaRP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676401" y="2524780"/>
            <a:ext cx="2590800" cy="954107"/>
          </a:xfrm>
          <a:prstGeom prst="rect">
            <a:avLst/>
          </a:prstGeom>
          <a:noFill/>
        </p:spPr>
        <p:txBody>
          <a:bodyPr wrap="square" rtlCol="0">
            <a:spAutoFit/>
          </a:bodyPr>
          <a:lstStyle/>
          <a:p>
            <a:r>
              <a:rPr lang="en-US" sz="2800" dirty="0">
                <a:solidFill>
                  <a:srgbClr val="FFFFFF"/>
                </a:solidFill>
                <a:latin typeface="Rockwell Condensed" pitchFamily="18" charset="0"/>
              </a:rPr>
              <a:t>Using</a:t>
            </a:r>
          </a:p>
          <a:p>
            <a:r>
              <a:rPr lang="en-US" sz="2800" dirty="0">
                <a:solidFill>
                  <a:srgbClr val="FFFFFF"/>
                </a:solidFill>
                <a:latin typeface="Rockwell Condensed" pitchFamily="18" charset="0"/>
              </a:rPr>
              <a:t>JavaScript</a:t>
            </a:r>
            <a:endParaRPr lang="en-US" sz="2800" dirty="0">
              <a:solidFill>
                <a:srgbClr val="FF6600"/>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Syntax</a:t>
            </a:r>
            <a:endParaRPr lang="en-US" sz="2800" dirty="0">
              <a:solidFill>
                <a:srgbClr val="FF6600"/>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76400" y="3972580"/>
            <a:ext cx="2743199" cy="954107"/>
          </a:xfrm>
          <a:prstGeom prst="rect">
            <a:avLst/>
          </a:prstGeom>
          <a:noFill/>
        </p:spPr>
        <p:txBody>
          <a:bodyPr wrap="square" rtlCol="0">
            <a:spAutoFit/>
          </a:bodyPr>
          <a:lstStyle/>
          <a:p>
            <a:r>
              <a:rPr lang="en-US" sz="2800" dirty="0">
                <a:solidFill>
                  <a:schemeClr val="bg2"/>
                </a:solidFill>
                <a:latin typeface="Rockwell Condensed" pitchFamily="18" charset="0"/>
              </a:rPr>
              <a:t>JavaScript</a:t>
            </a:r>
          </a:p>
          <a:p>
            <a:r>
              <a:rPr lang="en-US" sz="2800" dirty="0">
                <a:solidFill>
                  <a:srgbClr val="FF6600"/>
                </a:solidFill>
                <a:latin typeface="Rockwell Condensed" pitchFamily="18" charset="0"/>
              </a:rPr>
              <a:t>Objects</a:t>
            </a: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8" name="TextBox 27"/>
          <p:cNvSpPr txBox="1"/>
          <p:nvPr/>
        </p:nvSpPr>
        <p:spPr>
          <a:xfrm>
            <a:off x="914400" y="5257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19" name="Rounded Rectangle 18"/>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410201" y="39725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The DOM</a:t>
            </a:r>
          </a:p>
        </p:txBody>
      </p:sp>
      <p:sp>
        <p:nvSpPr>
          <p:cNvPr id="26" name="TextBox 25"/>
          <p:cNvSpPr txBox="1"/>
          <p:nvPr/>
        </p:nvSpPr>
        <p:spPr>
          <a:xfrm>
            <a:off x="4648200" y="38288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
        <p:nvSpPr>
          <p:cNvPr id="27" name="Rounded Rectangle 26"/>
          <p:cNvSpPr/>
          <p:nvPr/>
        </p:nvSpPr>
        <p:spPr>
          <a:xfrm>
            <a:off x="914400"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676401" y="5344180"/>
            <a:ext cx="2590800" cy="954107"/>
          </a:xfrm>
          <a:prstGeom prst="rect">
            <a:avLst/>
          </a:prstGeom>
          <a:noFill/>
        </p:spPr>
        <p:txBody>
          <a:bodyPr wrap="square" rtlCol="0">
            <a:spAutoFit/>
          </a:bodyPr>
          <a:lstStyle/>
          <a:p>
            <a:r>
              <a:rPr lang="en-US" sz="2800" dirty="0">
                <a:solidFill>
                  <a:schemeClr val="bg2"/>
                </a:solidFill>
                <a:latin typeface="Rockwell Condensed" pitchFamily="18" charset="0"/>
              </a:rPr>
              <a:t>JavaScript</a:t>
            </a:r>
          </a:p>
          <a:p>
            <a:r>
              <a:rPr lang="en-US" sz="2800" dirty="0">
                <a:solidFill>
                  <a:srgbClr val="FF6600"/>
                </a:solidFill>
                <a:latin typeface="Rockwell Condensed" pitchFamily="18" charset="0"/>
              </a:rPr>
              <a:t>Events</a:t>
            </a:r>
          </a:p>
        </p:txBody>
      </p:sp>
      <p:sp>
        <p:nvSpPr>
          <p:cNvPr id="30" name="TextBox 29"/>
          <p:cNvSpPr txBox="1"/>
          <p:nvPr/>
        </p:nvSpPr>
        <p:spPr>
          <a:xfrm>
            <a:off x="914400" y="52004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31" name="Rounded Rectangle 30"/>
          <p:cNvSpPr/>
          <p:nvPr/>
        </p:nvSpPr>
        <p:spPr>
          <a:xfrm>
            <a:off x="4724400"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486401" y="5420380"/>
            <a:ext cx="2590800" cy="523220"/>
          </a:xfrm>
          <a:prstGeom prst="rect">
            <a:avLst/>
          </a:prstGeom>
          <a:noFill/>
        </p:spPr>
        <p:txBody>
          <a:bodyPr wrap="square" rtlCol="0">
            <a:spAutoFit/>
          </a:bodyPr>
          <a:lstStyle/>
          <a:p>
            <a:r>
              <a:rPr lang="en-US" sz="2800" dirty="0">
                <a:solidFill>
                  <a:srgbClr val="FF6600"/>
                </a:solidFill>
                <a:latin typeface="Rockwell Condensed" pitchFamily="18" charset="0"/>
              </a:rPr>
              <a:t>Forms</a:t>
            </a:r>
          </a:p>
        </p:txBody>
      </p:sp>
      <p:sp>
        <p:nvSpPr>
          <p:cNvPr id="33" name="TextBox 32"/>
          <p:cNvSpPr txBox="1"/>
          <p:nvPr/>
        </p:nvSpPr>
        <p:spPr>
          <a:xfrm>
            <a:off x="4724400" y="52766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8</a:t>
            </a:r>
          </a:p>
        </p:txBody>
      </p:sp>
    </p:spTree>
    <p:extLst>
      <p:ext uri="{BB962C8B-B14F-4D97-AF65-F5344CB8AC3E}">
        <p14:creationId xmlns:p14="http://schemas.microsoft.com/office/powerpoint/2010/main" val="2146891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a:t>Javascript</a:t>
            </a:r>
            <a:r>
              <a:rPr lang="en-US" dirty="0"/>
              <a:t> </a:t>
            </a:r>
            <a:r>
              <a:rPr lang="en-US" dirty="0">
                <a:solidFill>
                  <a:schemeClr val="tx2"/>
                </a:solidFill>
              </a:rPr>
              <a:t>Design </a:t>
            </a:r>
            <a:r>
              <a:rPr lang="en-US" dirty="0"/>
              <a:t>Principles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2</a:t>
            </a:r>
            <a:r>
              <a:rPr lang="en-US" dirty="0"/>
              <a:t> of 8</a:t>
            </a:r>
            <a:endParaRPr lang="en-US" dirty="0">
              <a:solidFill>
                <a:schemeClr val="tx1"/>
              </a:solidFill>
            </a:endParaRPr>
          </a:p>
        </p:txBody>
      </p:sp>
    </p:spTree>
    <p:extLst>
      <p:ext uri="{BB962C8B-B14F-4D97-AF65-F5344CB8AC3E}">
        <p14:creationId xmlns:p14="http://schemas.microsoft.com/office/powerpoint/2010/main" val="2347339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a:t>
            </a:r>
          </a:p>
        </p:txBody>
      </p:sp>
      <p:sp>
        <p:nvSpPr>
          <p:cNvPr id="3" name="Content Placeholder 2"/>
          <p:cNvSpPr>
            <a:spLocks noGrp="1"/>
          </p:cNvSpPr>
          <p:nvPr>
            <p:ph idx="1"/>
          </p:nvPr>
        </p:nvSpPr>
        <p:spPr/>
        <p:txBody>
          <a:bodyPr>
            <a:normAutofit/>
          </a:bodyPr>
          <a:lstStyle/>
          <a:p>
            <a:r>
              <a:rPr lang="en-US" dirty="0"/>
              <a:t>Abstract the solution to build a cognitive model in your mind that you can then implement.</a:t>
            </a:r>
          </a:p>
          <a:p>
            <a:r>
              <a:rPr lang="en-US" dirty="0"/>
              <a:t>In object-oriented programming, a software </a:t>
            </a:r>
            <a:r>
              <a:rPr lang="en-US" b="1" dirty="0"/>
              <a:t>layer </a:t>
            </a:r>
            <a:r>
              <a:rPr lang="en-US" dirty="0"/>
              <a:t>is a way of conceptually grouping programming classes that have similar functionality and dependencies.</a:t>
            </a:r>
          </a:p>
        </p:txBody>
      </p:sp>
      <p:sp>
        <p:nvSpPr>
          <p:cNvPr id="4" name="Content Placeholder 3"/>
          <p:cNvSpPr>
            <a:spLocks noGrp="1"/>
          </p:cNvSpPr>
          <p:nvPr>
            <p:ph sz="quarter" idx="13"/>
          </p:nvPr>
        </p:nvSpPr>
        <p:spPr/>
        <p:txBody>
          <a:bodyPr>
            <a:normAutofit lnSpcReduction="10000"/>
          </a:bodyPr>
          <a:lstStyle/>
          <a:p>
            <a:r>
              <a:rPr lang="en-US" dirty="0"/>
              <a:t>They help organize </a:t>
            </a:r>
          </a:p>
        </p:txBody>
      </p:sp>
    </p:spTree>
    <p:extLst>
      <p:ext uri="{BB962C8B-B14F-4D97-AF65-F5344CB8AC3E}">
        <p14:creationId xmlns:p14="http://schemas.microsoft.com/office/powerpoint/2010/main" val="3444410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a:t>
            </a:r>
          </a:p>
        </p:txBody>
      </p:sp>
      <p:sp>
        <p:nvSpPr>
          <p:cNvPr id="3" name="Content Placeholder 2"/>
          <p:cNvSpPr>
            <a:spLocks noGrp="1"/>
          </p:cNvSpPr>
          <p:nvPr>
            <p:ph idx="1"/>
          </p:nvPr>
        </p:nvSpPr>
        <p:spPr/>
        <p:txBody>
          <a:bodyPr>
            <a:normAutofit/>
          </a:bodyPr>
          <a:lstStyle/>
          <a:p>
            <a:pPr marL="342900" indent="-342900">
              <a:buFont typeface="Arial"/>
              <a:buChar char="•"/>
            </a:pPr>
            <a:r>
              <a:rPr lang="en-US" b="1" dirty="0"/>
              <a:t>Presentation layer. </a:t>
            </a:r>
            <a:r>
              <a:rPr lang="en-US" dirty="0"/>
              <a:t>Classes focused on the user interface.</a:t>
            </a:r>
          </a:p>
          <a:p>
            <a:pPr marL="342900" indent="-342900">
              <a:buFont typeface="Arial"/>
              <a:buChar char="•"/>
            </a:pPr>
            <a:r>
              <a:rPr lang="en-US" b="1" dirty="0"/>
              <a:t>Business layer. </a:t>
            </a:r>
            <a:r>
              <a:rPr lang="en-US" dirty="0"/>
              <a:t>Classes that model real-world entities, such as customers, products, and sales.</a:t>
            </a:r>
          </a:p>
          <a:p>
            <a:pPr marL="342900" indent="-342900">
              <a:buFont typeface="Arial"/>
              <a:buChar char="•"/>
            </a:pPr>
            <a:r>
              <a:rPr lang="en-US" b="1" dirty="0"/>
              <a:t>Data layer. </a:t>
            </a:r>
            <a:r>
              <a:rPr lang="en-US" dirty="0"/>
              <a:t>Classes that handle the interaction with the data sources.</a:t>
            </a:r>
          </a:p>
        </p:txBody>
      </p:sp>
      <p:sp>
        <p:nvSpPr>
          <p:cNvPr id="4" name="Content Placeholder 3"/>
          <p:cNvSpPr>
            <a:spLocks noGrp="1"/>
          </p:cNvSpPr>
          <p:nvPr>
            <p:ph sz="quarter" idx="13"/>
          </p:nvPr>
        </p:nvSpPr>
        <p:spPr/>
        <p:txBody>
          <a:bodyPr>
            <a:normAutofit lnSpcReduction="10000"/>
          </a:bodyPr>
          <a:lstStyle/>
          <a:p>
            <a:r>
              <a:rPr lang="en-US" dirty="0"/>
              <a:t>Common Layers</a:t>
            </a:r>
          </a:p>
        </p:txBody>
      </p:sp>
    </p:spTree>
    <p:extLst>
      <p:ext uri="{BB962C8B-B14F-4D97-AF65-F5344CB8AC3E}">
        <p14:creationId xmlns:p14="http://schemas.microsoft.com/office/powerpoint/2010/main" val="1450417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a:t>
            </a:r>
          </a:p>
        </p:txBody>
      </p:sp>
      <p:sp>
        <p:nvSpPr>
          <p:cNvPr id="4" name="Content Placeholder 3"/>
          <p:cNvSpPr>
            <a:spLocks noGrp="1"/>
          </p:cNvSpPr>
          <p:nvPr>
            <p:ph sz="quarter" idx="13"/>
          </p:nvPr>
        </p:nvSpPr>
        <p:spPr/>
        <p:txBody>
          <a:bodyPr>
            <a:normAutofit lnSpcReduction="10000"/>
          </a:bodyPr>
          <a:lstStyle/>
          <a:p>
            <a:r>
              <a:rPr lang="en-US" dirty="0"/>
              <a:t>Just a conceptual idea</a:t>
            </a:r>
          </a:p>
        </p:txBody>
      </p:sp>
      <p:pic>
        <p:nvPicPr>
          <p:cNvPr id="6" name="Content Placeholder 5" descr="4071506008.eps.png"/>
          <p:cNvPicPr>
            <a:picLocks noGrp="1" noChangeAspect="1"/>
          </p:cNvPicPr>
          <p:nvPr>
            <p:ph idx="1"/>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9426" r="-29426"/>
          <a:stretch>
            <a:fillRect/>
          </a:stretch>
        </p:blipFill>
        <p:spPr>
          <a:xfrm>
            <a:off x="990600" y="1219200"/>
            <a:ext cx="7162800" cy="5064769"/>
          </a:xfrm>
        </p:spPr>
      </p:pic>
    </p:spTree>
    <p:extLst>
      <p:ext uri="{BB962C8B-B14F-4D97-AF65-F5344CB8AC3E}">
        <p14:creationId xmlns:p14="http://schemas.microsoft.com/office/powerpoint/2010/main" val="2724454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Users Without </a:t>
            </a:r>
            <a:r>
              <a:rPr lang="en-US" dirty="0" err="1"/>
              <a:t>Javascript</a:t>
            </a:r>
            <a:endParaRPr lang="en-US" dirty="0"/>
          </a:p>
        </p:txBody>
      </p:sp>
      <p:sp>
        <p:nvSpPr>
          <p:cNvPr id="4" name="Content Placeholder 3"/>
          <p:cNvSpPr>
            <a:spLocks noGrp="1"/>
          </p:cNvSpPr>
          <p:nvPr>
            <p:ph sz="quarter" idx="13"/>
          </p:nvPr>
        </p:nvSpPr>
        <p:spPr/>
        <p:txBody>
          <a:bodyPr>
            <a:normAutofit lnSpcReduction="10000"/>
          </a:bodyPr>
          <a:lstStyle/>
          <a:p>
            <a:r>
              <a:rPr lang="en-US" dirty="0"/>
              <a:t>They do exist</a:t>
            </a:r>
          </a:p>
        </p:txBody>
      </p:sp>
      <p:sp>
        <p:nvSpPr>
          <p:cNvPr id="3" name="Content Placeholder 2"/>
          <p:cNvSpPr>
            <a:spLocks noGrp="1"/>
          </p:cNvSpPr>
          <p:nvPr>
            <p:ph idx="1"/>
          </p:nvPr>
        </p:nvSpPr>
        <p:spPr/>
        <p:txBody>
          <a:bodyPr>
            <a:normAutofit lnSpcReduction="10000"/>
          </a:bodyPr>
          <a:lstStyle/>
          <a:p>
            <a:pPr marL="342900" indent="-342900">
              <a:buFont typeface="Arial"/>
              <a:buChar char="•"/>
            </a:pPr>
            <a:r>
              <a:rPr lang="en-US" b="1" dirty="0"/>
              <a:t>Web crawler</a:t>
            </a:r>
            <a:r>
              <a:rPr lang="en-US" dirty="0"/>
              <a:t>. A web crawler is a client running on behalf of a search engine to download your site, so that it can eventually be featured in their search results.</a:t>
            </a:r>
          </a:p>
          <a:p>
            <a:pPr marL="342900" indent="-342900">
              <a:buFont typeface="Arial"/>
              <a:buChar char="•"/>
            </a:pPr>
            <a:r>
              <a:rPr lang="en-US" b="1" dirty="0"/>
              <a:t>Browser plug-in</a:t>
            </a:r>
            <a:r>
              <a:rPr lang="en-US" dirty="0"/>
              <a:t>. A browser plug-in is a piece of software that works within the browser, that might interfere with JavaScript.</a:t>
            </a:r>
          </a:p>
          <a:p>
            <a:pPr marL="342900" indent="-342900">
              <a:buFont typeface="Arial"/>
              <a:buChar char="•"/>
            </a:pPr>
            <a:r>
              <a:rPr lang="en-US" b="1" dirty="0"/>
              <a:t>Text-based client</a:t>
            </a:r>
            <a:r>
              <a:rPr lang="en-US" dirty="0"/>
              <a:t>. Some clients are using a text-based browser.</a:t>
            </a:r>
          </a:p>
          <a:p>
            <a:pPr marL="342900" indent="-342900">
              <a:buFont typeface="Arial"/>
              <a:buChar char="•"/>
            </a:pPr>
            <a:r>
              <a:rPr lang="en-US" b="1" dirty="0"/>
              <a:t>Visually disabled client</a:t>
            </a:r>
            <a:r>
              <a:rPr lang="en-US" dirty="0"/>
              <a:t>. A visually disabled client will use special web browsing software to read the contents of a web page out loud to them.</a:t>
            </a:r>
          </a:p>
          <a:p>
            <a:pPr marL="342900" indent="-342900">
              <a:buFont typeface="Arial"/>
              <a:buChar char="•"/>
            </a:pPr>
            <a:endParaRPr lang="en-US" dirty="0"/>
          </a:p>
        </p:txBody>
      </p:sp>
    </p:spTree>
    <p:extLst>
      <p:ext uri="{BB962C8B-B14F-4D97-AF65-F5344CB8AC3E}">
        <p14:creationId xmlns:p14="http://schemas.microsoft.com/office/powerpoint/2010/main" val="3749474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&lt;</a:t>
            </a:r>
            <a:r>
              <a:rPr lang="en-US" dirty="0" err="1"/>
              <a:t>noscript</a:t>
            </a:r>
            <a:r>
              <a:rPr lang="en-US" dirty="0"/>
              <a:t>&gt; tag</a:t>
            </a:r>
          </a:p>
        </p:txBody>
      </p:sp>
      <p:sp>
        <p:nvSpPr>
          <p:cNvPr id="4" name="Content Placeholder 3"/>
          <p:cNvSpPr>
            <a:spLocks noGrp="1"/>
          </p:cNvSpPr>
          <p:nvPr>
            <p:ph sz="quarter" idx="13"/>
          </p:nvPr>
        </p:nvSpPr>
        <p:spPr/>
        <p:txBody>
          <a:bodyPr>
            <a:normAutofit lnSpcReduction="10000"/>
          </a:bodyPr>
          <a:lstStyle/>
          <a:p>
            <a:r>
              <a:rPr lang="en-US" dirty="0"/>
              <a:t>Mechanism to speak to those with JavaScript</a:t>
            </a:r>
          </a:p>
        </p:txBody>
      </p:sp>
      <p:sp>
        <p:nvSpPr>
          <p:cNvPr id="3" name="Content Placeholder 2"/>
          <p:cNvSpPr>
            <a:spLocks noGrp="1"/>
          </p:cNvSpPr>
          <p:nvPr>
            <p:ph idx="1"/>
          </p:nvPr>
        </p:nvSpPr>
        <p:spPr>
          <a:xfrm>
            <a:off x="914400" y="1371601"/>
            <a:ext cx="7162800" cy="3810000"/>
          </a:xfrm>
        </p:spPr>
        <p:txBody>
          <a:bodyPr>
            <a:normAutofit/>
          </a:bodyPr>
          <a:lstStyle/>
          <a:p>
            <a:r>
              <a:rPr lang="en-US" dirty="0"/>
              <a:t>Any text between the opening and closing tags will only be displayed to users without the ability to load JavaScript.</a:t>
            </a:r>
          </a:p>
          <a:p>
            <a:r>
              <a:rPr lang="en-US" dirty="0"/>
              <a:t>It is often used to prompt users to enable JavaScript, but can also be used to show additional text to search engines.</a:t>
            </a:r>
          </a:p>
          <a:p>
            <a:r>
              <a:rPr lang="en-US" dirty="0"/>
              <a:t>Requiring JavaScript (or Flash) for the basic operation of your site will cause problems eventually and should be avoided.</a:t>
            </a:r>
          </a:p>
          <a:p>
            <a:endParaRPr lang="en-US" dirty="0"/>
          </a:p>
        </p:txBody>
      </p:sp>
    </p:spTree>
    <p:extLst>
      <p:ext uri="{BB962C8B-B14F-4D97-AF65-F5344CB8AC3E}">
        <p14:creationId xmlns:p14="http://schemas.microsoft.com/office/powerpoint/2010/main" val="3677011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382000" cy="1020762"/>
          </a:xfrm>
        </p:spPr>
        <p:txBody>
          <a:bodyPr>
            <a:noAutofit/>
          </a:bodyPr>
          <a:lstStyle/>
          <a:p>
            <a:r>
              <a:rPr lang="en-US" sz="3200" dirty="0"/>
              <a:t>Graceful Degradation and Progressive Enhancement</a:t>
            </a:r>
          </a:p>
        </p:txBody>
      </p:sp>
      <p:sp>
        <p:nvSpPr>
          <p:cNvPr id="3" name="Content Placeholder 2"/>
          <p:cNvSpPr>
            <a:spLocks noGrp="1"/>
          </p:cNvSpPr>
          <p:nvPr>
            <p:ph idx="1"/>
          </p:nvPr>
        </p:nvSpPr>
        <p:spPr>
          <a:xfrm>
            <a:off x="304800" y="1646237"/>
            <a:ext cx="7696200" cy="4525963"/>
          </a:xfrm>
        </p:spPr>
        <p:txBody>
          <a:bodyPr>
            <a:normAutofit/>
          </a:bodyPr>
          <a:lstStyle/>
          <a:p>
            <a:r>
              <a:rPr lang="en-US" dirty="0"/>
              <a:t>Over the years, browser support for different JavaScript objects has varied. Something that works in the current version of Chrome might not work in IE version 8; something that works in a desktop browser might not work in a mobile browser.</a:t>
            </a:r>
          </a:p>
          <a:p>
            <a:r>
              <a:rPr lang="en-US" dirty="0"/>
              <a:t>There are two strategies:</a:t>
            </a:r>
          </a:p>
          <a:p>
            <a:pPr marL="342900" indent="-342900">
              <a:buFont typeface="Arial"/>
              <a:buChar char="•"/>
            </a:pPr>
            <a:r>
              <a:rPr lang="en-US" b="1" dirty="0"/>
              <a:t>graceful degradation</a:t>
            </a:r>
          </a:p>
          <a:p>
            <a:pPr marL="342900" indent="-342900">
              <a:buFont typeface="Arial"/>
              <a:buChar char="•"/>
            </a:pPr>
            <a:r>
              <a:rPr lang="en-US" b="1" dirty="0"/>
              <a:t>progressive enhancement</a:t>
            </a:r>
          </a:p>
        </p:txBody>
      </p:sp>
    </p:spTree>
    <p:extLst>
      <p:ext uri="{BB962C8B-B14F-4D97-AF65-F5344CB8AC3E}">
        <p14:creationId xmlns:p14="http://schemas.microsoft.com/office/powerpoint/2010/main" val="969040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Graceful Degradation</a:t>
            </a:r>
          </a:p>
        </p:txBody>
      </p:sp>
      <p:sp>
        <p:nvSpPr>
          <p:cNvPr id="3" name="Content Placeholder 2"/>
          <p:cNvSpPr>
            <a:spLocks noGrp="1"/>
          </p:cNvSpPr>
          <p:nvPr>
            <p:ph idx="1"/>
          </p:nvPr>
        </p:nvSpPr>
        <p:spPr/>
        <p:txBody>
          <a:bodyPr>
            <a:normAutofit/>
          </a:bodyPr>
          <a:lstStyle/>
          <a:p>
            <a:r>
              <a:rPr lang="en-US" dirty="0"/>
              <a:t>Used in  current browsers.</a:t>
            </a:r>
          </a:p>
          <a:p>
            <a:r>
              <a:rPr lang="en-US" dirty="0"/>
              <a:t>For all others an alternate site or pages for those using older browsers that lack the JavaScript (or CSS or HTML5) used on the main site.</a:t>
            </a:r>
          </a:p>
          <a:p>
            <a:r>
              <a:rPr lang="en-US" dirty="0"/>
              <a:t>The idea here is that the site is “degraded” (i.e., loses capability) “gracefully” (i.e., without pop-up JavaScript error codes or without condescending messages telling users to upgrade their browsers)</a:t>
            </a:r>
          </a:p>
          <a:p>
            <a:endParaRPr lang="en-US" b="1" dirty="0"/>
          </a:p>
        </p:txBody>
      </p:sp>
      <p:sp>
        <p:nvSpPr>
          <p:cNvPr id="5" name="Content Placeholder 4"/>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1423511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Graceful Degradation</a:t>
            </a:r>
          </a:p>
        </p:txBody>
      </p:sp>
      <p:pic>
        <p:nvPicPr>
          <p:cNvPr id="6" name="Content Placeholder 5" descr="4071506011.tif"/>
          <p:cNvPicPr>
            <a:picLocks noGrp="1" noChangeAspect="1"/>
          </p:cNvPicPr>
          <p:nvPr>
            <p:ph idx="1"/>
          </p:nvPr>
        </p:nvPicPr>
        <p:blipFill>
          <a:blip r:embed="rId2" cstate="print">
            <a:extLst>
              <a:ext uri="{28A0092B-C50C-407E-A947-70E740481C1C}">
                <a14:useLocalDpi xmlns:a14="http://schemas.microsoft.com/office/drawing/2010/main" val="0"/>
              </a:ext>
            </a:extLst>
          </a:blip>
          <a:srcRect l="-44167" r="-44167"/>
          <a:stretch>
            <a:fillRect/>
          </a:stretch>
        </p:blipFill>
        <p:spPr>
          <a:xfrm>
            <a:off x="381000" y="1269073"/>
            <a:ext cx="7239000" cy="5118649"/>
          </a:xfrm>
        </p:spPr>
      </p:pic>
    </p:spTree>
    <p:extLst>
      <p:ext uri="{BB962C8B-B14F-4D97-AF65-F5344CB8AC3E}">
        <p14:creationId xmlns:p14="http://schemas.microsoft.com/office/powerpoint/2010/main" val="3143368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Objectives</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76400" y="1076980"/>
            <a:ext cx="2667000" cy="954107"/>
          </a:xfrm>
          <a:prstGeom prst="rect">
            <a:avLst/>
          </a:prstGeom>
          <a:noFill/>
        </p:spPr>
        <p:txBody>
          <a:bodyPr wrap="square" rtlCol="0">
            <a:spAutoFit/>
          </a:bodyPr>
          <a:lstStyle/>
          <a:p>
            <a:r>
              <a:rPr lang="en-US" sz="2800" dirty="0">
                <a:solidFill>
                  <a:srgbClr val="FFFFFF"/>
                </a:solidFill>
                <a:latin typeface="Rockwell Condensed" pitchFamily="18" charset="0"/>
              </a:rPr>
              <a:t>What is </a:t>
            </a:r>
            <a:r>
              <a:rPr lang="en-US" sz="2800" dirty="0">
                <a:solidFill>
                  <a:srgbClr val="FF6600"/>
                </a:solidFill>
                <a:latin typeface="Rockwell Condensed" pitchFamily="18" charset="0"/>
              </a:rPr>
              <a:t>JavaScript</a:t>
            </a:r>
          </a:p>
        </p:txBody>
      </p:sp>
      <p:sp>
        <p:nvSpPr>
          <p:cNvPr id="9" name="TextBox 8"/>
          <p:cNvSpPr txBox="1"/>
          <p:nvPr/>
        </p:nvSpPr>
        <p:spPr>
          <a:xfrm>
            <a:off x="5410200" y="1076980"/>
            <a:ext cx="2895600" cy="954107"/>
          </a:xfrm>
          <a:prstGeom prst="rect">
            <a:avLst/>
          </a:prstGeom>
          <a:noFill/>
        </p:spPr>
        <p:txBody>
          <a:bodyPr wrap="square" rtlCol="0">
            <a:spAutoFit/>
          </a:bodyPr>
          <a:lstStyle/>
          <a:p>
            <a:r>
              <a:rPr lang="en-US" sz="2800" dirty="0">
                <a:solidFill>
                  <a:schemeClr val="bg2"/>
                </a:solidFill>
                <a:latin typeface="Rockwell Condensed" pitchFamily="18" charset="0"/>
              </a:rPr>
              <a:t>JavaScript</a:t>
            </a:r>
            <a:r>
              <a:rPr lang="en-US" sz="2800" dirty="0">
                <a:solidFill>
                  <a:srgbClr val="FF6600"/>
                </a:solidFill>
                <a:latin typeface="Rockwell Condensed" pitchFamily="18" charset="0"/>
              </a:rPr>
              <a:t> Design</a:t>
            </a:r>
            <a:endParaRPr lang="en-US" sz="2800" dirty="0">
              <a:solidFill>
                <a:srgbClr val="FFFFFF"/>
              </a:solidFill>
              <a:latin typeface="Rockwell Condensed" pitchFamily="18" charset="0"/>
            </a:endParaRP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676401" y="2524780"/>
            <a:ext cx="2590800" cy="954107"/>
          </a:xfrm>
          <a:prstGeom prst="rect">
            <a:avLst/>
          </a:prstGeom>
          <a:noFill/>
        </p:spPr>
        <p:txBody>
          <a:bodyPr wrap="square" rtlCol="0">
            <a:spAutoFit/>
          </a:bodyPr>
          <a:lstStyle/>
          <a:p>
            <a:r>
              <a:rPr lang="en-US" sz="2800" dirty="0">
                <a:solidFill>
                  <a:srgbClr val="FFFFFF"/>
                </a:solidFill>
                <a:latin typeface="Rockwell Condensed" pitchFamily="18" charset="0"/>
              </a:rPr>
              <a:t>Using</a:t>
            </a:r>
          </a:p>
          <a:p>
            <a:r>
              <a:rPr lang="en-US" sz="2800" dirty="0">
                <a:solidFill>
                  <a:srgbClr val="FFFFFF"/>
                </a:solidFill>
                <a:latin typeface="Rockwell Condensed" pitchFamily="18" charset="0"/>
              </a:rPr>
              <a:t>JavaScript</a:t>
            </a:r>
            <a:endParaRPr lang="en-US" sz="2800" dirty="0">
              <a:solidFill>
                <a:srgbClr val="FF6600"/>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Syntax</a:t>
            </a:r>
            <a:endParaRPr lang="en-US" sz="2800" dirty="0">
              <a:solidFill>
                <a:srgbClr val="FF6600"/>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76400" y="3972580"/>
            <a:ext cx="2743199" cy="954107"/>
          </a:xfrm>
          <a:prstGeom prst="rect">
            <a:avLst/>
          </a:prstGeom>
          <a:noFill/>
        </p:spPr>
        <p:txBody>
          <a:bodyPr wrap="square" rtlCol="0">
            <a:spAutoFit/>
          </a:bodyPr>
          <a:lstStyle/>
          <a:p>
            <a:r>
              <a:rPr lang="en-US" sz="2800" dirty="0">
                <a:solidFill>
                  <a:schemeClr val="bg2"/>
                </a:solidFill>
                <a:latin typeface="Rockwell Condensed" pitchFamily="18" charset="0"/>
              </a:rPr>
              <a:t>JavaScript</a:t>
            </a:r>
          </a:p>
          <a:p>
            <a:r>
              <a:rPr lang="en-US" sz="2800" dirty="0">
                <a:solidFill>
                  <a:srgbClr val="FF6600"/>
                </a:solidFill>
                <a:latin typeface="Rockwell Condensed" pitchFamily="18" charset="0"/>
              </a:rPr>
              <a:t>Objects</a:t>
            </a: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8" name="TextBox 27"/>
          <p:cNvSpPr txBox="1"/>
          <p:nvPr/>
        </p:nvSpPr>
        <p:spPr>
          <a:xfrm>
            <a:off x="914400" y="5257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19" name="Rounded Rectangle 18"/>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410201" y="39725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The DOM</a:t>
            </a:r>
          </a:p>
        </p:txBody>
      </p:sp>
      <p:sp>
        <p:nvSpPr>
          <p:cNvPr id="26" name="TextBox 25"/>
          <p:cNvSpPr txBox="1"/>
          <p:nvPr/>
        </p:nvSpPr>
        <p:spPr>
          <a:xfrm>
            <a:off x="4648200" y="38288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
        <p:nvSpPr>
          <p:cNvPr id="27" name="Rounded Rectangle 26"/>
          <p:cNvSpPr/>
          <p:nvPr/>
        </p:nvSpPr>
        <p:spPr>
          <a:xfrm>
            <a:off x="914400"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676401" y="5344180"/>
            <a:ext cx="2590800" cy="954107"/>
          </a:xfrm>
          <a:prstGeom prst="rect">
            <a:avLst/>
          </a:prstGeom>
          <a:noFill/>
        </p:spPr>
        <p:txBody>
          <a:bodyPr wrap="square" rtlCol="0">
            <a:spAutoFit/>
          </a:bodyPr>
          <a:lstStyle/>
          <a:p>
            <a:r>
              <a:rPr lang="en-US" sz="2800" dirty="0">
                <a:solidFill>
                  <a:schemeClr val="bg2"/>
                </a:solidFill>
                <a:latin typeface="Rockwell Condensed" pitchFamily="18" charset="0"/>
              </a:rPr>
              <a:t>JavaScript</a:t>
            </a:r>
          </a:p>
          <a:p>
            <a:r>
              <a:rPr lang="en-US" sz="2800" dirty="0">
                <a:solidFill>
                  <a:srgbClr val="FF6600"/>
                </a:solidFill>
                <a:latin typeface="Rockwell Condensed" pitchFamily="18" charset="0"/>
              </a:rPr>
              <a:t>Events</a:t>
            </a:r>
          </a:p>
        </p:txBody>
      </p:sp>
      <p:sp>
        <p:nvSpPr>
          <p:cNvPr id="30" name="TextBox 29"/>
          <p:cNvSpPr txBox="1"/>
          <p:nvPr/>
        </p:nvSpPr>
        <p:spPr>
          <a:xfrm>
            <a:off x="914400" y="52004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31" name="Rounded Rectangle 30"/>
          <p:cNvSpPr/>
          <p:nvPr/>
        </p:nvSpPr>
        <p:spPr>
          <a:xfrm>
            <a:off x="4724400"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486401" y="5420380"/>
            <a:ext cx="2590800" cy="523220"/>
          </a:xfrm>
          <a:prstGeom prst="rect">
            <a:avLst/>
          </a:prstGeom>
          <a:noFill/>
        </p:spPr>
        <p:txBody>
          <a:bodyPr wrap="square" rtlCol="0">
            <a:spAutoFit/>
          </a:bodyPr>
          <a:lstStyle/>
          <a:p>
            <a:r>
              <a:rPr lang="en-US" sz="2800" dirty="0">
                <a:solidFill>
                  <a:srgbClr val="FF6600"/>
                </a:solidFill>
                <a:latin typeface="Rockwell Condensed" pitchFamily="18" charset="0"/>
              </a:rPr>
              <a:t>Forms</a:t>
            </a:r>
          </a:p>
        </p:txBody>
      </p:sp>
      <p:sp>
        <p:nvSpPr>
          <p:cNvPr id="33" name="TextBox 32"/>
          <p:cNvSpPr txBox="1"/>
          <p:nvPr/>
        </p:nvSpPr>
        <p:spPr>
          <a:xfrm>
            <a:off x="4724400" y="52766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Progressive Enhancement</a:t>
            </a:r>
          </a:p>
        </p:txBody>
      </p:sp>
      <p:sp>
        <p:nvSpPr>
          <p:cNvPr id="3" name="Content Placeholder 2"/>
          <p:cNvSpPr>
            <a:spLocks noGrp="1"/>
          </p:cNvSpPr>
          <p:nvPr>
            <p:ph idx="1"/>
          </p:nvPr>
        </p:nvSpPr>
        <p:spPr/>
        <p:txBody>
          <a:bodyPr>
            <a:normAutofit/>
          </a:bodyPr>
          <a:lstStyle/>
          <a:p>
            <a:r>
              <a:rPr lang="en-US" dirty="0"/>
              <a:t>In this case, the developer creates the site using CSS, JavaScript, and HTML features that are supported by all browsers of a certain age or newer.</a:t>
            </a:r>
          </a:p>
          <a:p>
            <a:r>
              <a:rPr lang="en-US" dirty="0"/>
              <a:t>To that baseline site, the developers can now “progressively” (i.e., for each browser) “enhance” (i.e., add functionality) to their site based on the capabilities of the users’ browsers.</a:t>
            </a:r>
            <a:endParaRPr lang="en-US" b="1" dirty="0"/>
          </a:p>
        </p:txBody>
      </p:sp>
      <p:sp>
        <p:nvSpPr>
          <p:cNvPr id="5" name="Content Placeholder 4"/>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221161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Progressive Enhancement</a:t>
            </a:r>
          </a:p>
        </p:txBody>
      </p:sp>
      <p:sp>
        <p:nvSpPr>
          <p:cNvPr id="5" name="Content Placeholder 4"/>
          <p:cNvSpPr>
            <a:spLocks noGrp="1"/>
          </p:cNvSpPr>
          <p:nvPr>
            <p:ph sz="quarter" idx="13"/>
          </p:nvPr>
        </p:nvSpPr>
        <p:spPr/>
        <p:txBody>
          <a:bodyPr>
            <a:normAutofit lnSpcReduction="10000"/>
          </a:bodyPr>
          <a:lstStyle/>
          <a:p>
            <a:endParaRPr lang="en-US"/>
          </a:p>
        </p:txBody>
      </p:sp>
      <p:pic>
        <p:nvPicPr>
          <p:cNvPr id="6" name="Content Placeholder 5" descr="4071506012.tif"/>
          <p:cNvPicPr>
            <a:picLocks noGrp="1" noChangeAspect="1"/>
          </p:cNvPicPr>
          <p:nvPr>
            <p:ph idx="1"/>
          </p:nvPr>
        </p:nvPicPr>
        <p:blipFill>
          <a:blip r:embed="rId2" cstate="print">
            <a:extLst>
              <a:ext uri="{28A0092B-C50C-407E-A947-70E740481C1C}">
                <a14:useLocalDpi xmlns:a14="http://schemas.microsoft.com/office/drawing/2010/main" val="0"/>
              </a:ext>
            </a:extLst>
          </a:blip>
          <a:srcRect l="-42439" r="-42439"/>
          <a:stretch>
            <a:fillRect/>
          </a:stretch>
        </p:blipFill>
        <p:spPr>
          <a:xfrm>
            <a:off x="457200" y="1322954"/>
            <a:ext cx="7239000" cy="5118649"/>
          </a:xfrm>
        </p:spPr>
      </p:pic>
    </p:spTree>
    <p:extLst>
      <p:ext uri="{BB962C8B-B14F-4D97-AF65-F5344CB8AC3E}">
        <p14:creationId xmlns:p14="http://schemas.microsoft.com/office/powerpoint/2010/main" val="1259170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Where Does </a:t>
            </a:r>
            <a:r>
              <a:rPr lang="en-US" dirty="0" err="1"/>
              <a:t>Javascript</a:t>
            </a:r>
            <a:r>
              <a:rPr lang="en-US" dirty="0"/>
              <a:t> GO?</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3</a:t>
            </a:r>
            <a:r>
              <a:rPr lang="en-US" dirty="0"/>
              <a:t> of 8</a:t>
            </a:r>
            <a:endParaRPr lang="en-US" dirty="0">
              <a:solidFill>
                <a:schemeClr val="tx1"/>
              </a:solidFill>
            </a:endParaRPr>
          </a:p>
        </p:txBody>
      </p:sp>
    </p:spTree>
    <p:extLst>
      <p:ext uri="{BB962C8B-B14F-4D97-AF65-F5344CB8AC3E}">
        <p14:creationId xmlns:p14="http://schemas.microsoft.com/office/powerpoint/2010/main" val="2091573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does JavaScript go?</a:t>
            </a:r>
          </a:p>
        </p:txBody>
      </p:sp>
      <p:sp>
        <p:nvSpPr>
          <p:cNvPr id="3" name="Content Placeholder 2"/>
          <p:cNvSpPr>
            <a:spLocks noGrp="1"/>
          </p:cNvSpPr>
          <p:nvPr>
            <p:ph idx="1"/>
          </p:nvPr>
        </p:nvSpPr>
        <p:spPr/>
        <p:txBody>
          <a:bodyPr/>
          <a:lstStyle/>
          <a:p>
            <a:r>
              <a:rPr lang="en-US" dirty="0"/>
              <a:t>JavaScript can be linked to an HTML page in a number of ways.</a:t>
            </a:r>
          </a:p>
          <a:p>
            <a:pPr marL="342900" indent="-342900">
              <a:buFont typeface="Arial"/>
              <a:buChar char="•"/>
            </a:pPr>
            <a:r>
              <a:rPr lang="en-US" sz="2400" dirty="0"/>
              <a:t>Inline</a:t>
            </a:r>
          </a:p>
          <a:p>
            <a:pPr marL="342900" indent="-342900">
              <a:buFont typeface="Arial"/>
              <a:buChar char="•"/>
            </a:pPr>
            <a:r>
              <a:rPr lang="en-US" sz="2400" dirty="0"/>
              <a:t>Embedded</a:t>
            </a:r>
          </a:p>
          <a:p>
            <a:pPr marL="342900" indent="-342900">
              <a:buFont typeface="Arial"/>
              <a:buChar char="•"/>
            </a:pPr>
            <a:r>
              <a:rPr lang="en-US" sz="2400" dirty="0"/>
              <a:t>External</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189148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Inline JavaScript</a:t>
            </a:r>
          </a:p>
        </p:txBody>
      </p:sp>
      <p:sp>
        <p:nvSpPr>
          <p:cNvPr id="3" name="Content Placeholder 2"/>
          <p:cNvSpPr>
            <a:spLocks noGrp="1"/>
          </p:cNvSpPr>
          <p:nvPr>
            <p:ph idx="1"/>
          </p:nvPr>
        </p:nvSpPr>
        <p:spPr/>
        <p:txBody>
          <a:bodyPr/>
          <a:lstStyle/>
          <a:p>
            <a:r>
              <a:rPr lang="en-US" dirty="0"/>
              <a:t>Inline JavaScript refers to the practice of including JavaScript code directly within certain HTML attributes</a:t>
            </a:r>
          </a:p>
          <a:p>
            <a:r>
              <a:rPr lang="en-US" sz="2400" dirty="0"/>
              <a:t>Inline JavaScript is a real maintenance nightmare</a:t>
            </a:r>
          </a:p>
        </p:txBody>
      </p:sp>
      <p:sp>
        <p:nvSpPr>
          <p:cNvPr id="4" name="Content Placeholder 3"/>
          <p:cNvSpPr>
            <a:spLocks noGrp="1"/>
          </p:cNvSpPr>
          <p:nvPr>
            <p:ph sz="quarter" idx="13"/>
          </p:nvPr>
        </p:nvSpPr>
        <p:spPr/>
        <p:txBody>
          <a:bodyPr>
            <a:normAutofit lnSpcReduction="10000"/>
          </a:bodyPr>
          <a:lstStyle/>
          <a:p>
            <a:r>
              <a:rPr lang="en-US" dirty="0"/>
              <a:t>Mash it in</a:t>
            </a:r>
          </a:p>
        </p:txBody>
      </p:sp>
      <p:pic>
        <p:nvPicPr>
          <p:cNvPr id="5" name="Picture 4" descr="Screen Shot 2014-02-05 at 4.53.0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3886200"/>
            <a:ext cx="7391400" cy="1035831"/>
          </a:xfrm>
          <a:prstGeom prst="rect">
            <a:avLst/>
          </a:prstGeom>
        </p:spPr>
      </p:pic>
    </p:spTree>
    <p:extLst>
      <p:ext uri="{BB962C8B-B14F-4D97-AF65-F5344CB8AC3E}">
        <p14:creationId xmlns:p14="http://schemas.microsoft.com/office/powerpoint/2010/main" val="3188925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JavaScript</a:t>
            </a:r>
          </a:p>
        </p:txBody>
      </p:sp>
      <p:sp>
        <p:nvSpPr>
          <p:cNvPr id="3" name="Content Placeholder 2"/>
          <p:cNvSpPr>
            <a:spLocks noGrp="1"/>
          </p:cNvSpPr>
          <p:nvPr>
            <p:ph idx="1"/>
          </p:nvPr>
        </p:nvSpPr>
        <p:spPr/>
        <p:txBody>
          <a:bodyPr/>
          <a:lstStyle/>
          <a:p>
            <a:r>
              <a:rPr lang="en-US" dirty="0"/>
              <a:t>Embedded JavaScript refers to the practice of placing JavaScript code within a &lt;script&gt; element</a:t>
            </a:r>
            <a:endParaRPr lang="en-US" sz="2400" dirty="0"/>
          </a:p>
        </p:txBody>
      </p:sp>
      <p:sp>
        <p:nvSpPr>
          <p:cNvPr id="4" name="Content Placeholder 3"/>
          <p:cNvSpPr>
            <a:spLocks noGrp="1"/>
          </p:cNvSpPr>
          <p:nvPr>
            <p:ph sz="quarter" idx="13"/>
          </p:nvPr>
        </p:nvSpPr>
        <p:spPr/>
        <p:txBody>
          <a:bodyPr>
            <a:normAutofit lnSpcReduction="10000"/>
          </a:bodyPr>
          <a:lstStyle/>
          <a:p>
            <a:r>
              <a:rPr lang="en-US" dirty="0"/>
              <a:t>Better</a:t>
            </a:r>
          </a:p>
        </p:txBody>
      </p:sp>
      <p:pic>
        <p:nvPicPr>
          <p:cNvPr id="6" name="Picture 5" descr="Screen Shot 2014-02-05 at 4.54.1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971800"/>
            <a:ext cx="7467600" cy="1587895"/>
          </a:xfrm>
          <a:prstGeom prst="rect">
            <a:avLst/>
          </a:prstGeom>
        </p:spPr>
      </p:pic>
    </p:spTree>
    <p:extLst>
      <p:ext uri="{BB962C8B-B14F-4D97-AF65-F5344CB8AC3E}">
        <p14:creationId xmlns:p14="http://schemas.microsoft.com/office/powerpoint/2010/main" val="4204526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JavaScript</a:t>
            </a:r>
          </a:p>
        </p:txBody>
      </p:sp>
      <p:sp>
        <p:nvSpPr>
          <p:cNvPr id="3" name="Content Placeholder 2"/>
          <p:cNvSpPr>
            <a:spLocks noGrp="1"/>
          </p:cNvSpPr>
          <p:nvPr>
            <p:ph idx="1"/>
          </p:nvPr>
        </p:nvSpPr>
        <p:spPr/>
        <p:txBody>
          <a:bodyPr/>
          <a:lstStyle/>
          <a:p>
            <a:r>
              <a:rPr lang="en-US" dirty="0"/>
              <a:t>JavaScript supports this separation by allowing links to an external file that contains the JavaScript.</a:t>
            </a:r>
          </a:p>
          <a:p>
            <a:r>
              <a:rPr lang="en-US" sz="2400" dirty="0"/>
              <a:t>By convention, JavaScript external files have the extension .</a:t>
            </a:r>
            <a:r>
              <a:rPr lang="en-US" sz="2400" dirty="0" err="1"/>
              <a:t>js</a:t>
            </a:r>
            <a:r>
              <a:rPr lang="en-US" sz="2400" dirty="0"/>
              <a:t>.</a:t>
            </a:r>
          </a:p>
        </p:txBody>
      </p:sp>
      <p:sp>
        <p:nvSpPr>
          <p:cNvPr id="4" name="Content Placeholder 3"/>
          <p:cNvSpPr>
            <a:spLocks noGrp="1"/>
          </p:cNvSpPr>
          <p:nvPr>
            <p:ph sz="quarter" idx="13"/>
          </p:nvPr>
        </p:nvSpPr>
        <p:spPr/>
        <p:txBody>
          <a:bodyPr>
            <a:normAutofit lnSpcReduction="10000"/>
          </a:bodyPr>
          <a:lstStyle/>
          <a:p>
            <a:r>
              <a:rPr lang="en-US" dirty="0"/>
              <a:t>Better</a:t>
            </a:r>
          </a:p>
        </p:txBody>
      </p:sp>
      <p:pic>
        <p:nvPicPr>
          <p:cNvPr id="5" name="Picture 4" descr="Screen Shot 2014-02-05 at 4.54.4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3733800"/>
            <a:ext cx="7391400" cy="1671163"/>
          </a:xfrm>
          <a:prstGeom prst="rect">
            <a:avLst/>
          </a:prstGeom>
        </p:spPr>
      </p:pic>
    </p:spTree>
    <p:extLst>
      <p:ext uri="{BB962C8B-B14F-4D97-AF65-F5344CB8AC3E}">
        <p14:creationId xmlns:p14="http://schemas.microsoft.com/office/powerpoint/2010/main" val="3204989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Inclusion</a:t>
            </a:r>
          </a:p>
        </p:txBody>
      </p:sp>
      <p:sp>
        <p:nvSpPr>
          <p:cNvPr id="3" name="Content Placeholder 2"/>
          <p:cNvSpPr>
            <a:spLocks noGrp="1"/>
          </p:cNvSpPr>
          <p:nvPr>
            <p:ph idx="1"/>
          </p:nvPr>
        </p:nvSpPr>
        <p:spPr/>
        <p:txBody>
          <a:bodyPr/>
          <a:lstStyle/>
          <a:p>
            <a:r>
              <a:rPr lang="en-US" dirty="0"/>
              <a:t>In production sites, advanced techniques are used</a:t>
            </a:r>
          </a:p>
          <a:p>
            <a:pPr marL="342900" indent="-342900">
              <a:buFont typeface="Arial"/>
              <a:buChar char="•"/>
            </a:pPr>
            <a:r>
              <a:rPr lang="en-US" dirty="0"/>
              <a:t>Generate embedded styles to reduce requests</a:t>
            </a:r>
          </a:p>
          <a:p>
            <a:pPr marL="804863" lvl="1" indent="-342900">
              <a:buFont typeface="Arial"/>
              <a:buChar char="•"/>
            </a:pPr>
            <a:r>
              <a:rPr lang="en-US" dirty="0"/>
              <a:t>Code still managed in a external file</a:t>
            </a:r>
          </a:p>
          <a:p>
            <a:pPr marL="342900" indent="-342900">
              <a:buFont typeface="Arial"/>
              <a:buChar char="•"/>
            </a:pPr>
            <a:r>
              <a:rPr lang="en-US" dirty="0"/>
              <a:t>&lt;</a:t>
            </a:r>
            <a:r>
              <a:rPr lang="en-US" dirty="0" err="1"/>
              <a:t>iframe</a:t>
            </a:r>
            <a:r>
              <a:rPr lang="en-US" dirty="0"/>
              <a:t>&gt; loading</a:t>
            </a:r>
          </a:p>
          <a:p>
            <a:pPr marL="342900" indent="-342900">
              <a:buFont typeface="Arial"/>
              <a:buChar char="•"/>
            </a:pPr>
            <a:r>
              <a:rPr lang="en-US" dirty="0" err="1"/>
              <a:t>Asynchronus</a:t>
            </a:r>
            <a:r>
              <a:rPr lang="en-US" dirty="0"/>
              <a:t> load from another JavaScript file</a:t>
            </a:r>
          </a:p>
          <a:p>
            <a:pPr marL="804863" lvl="1" indent="-342900">
              <a:buFont typeface="Arial"/>
              <a:buChar char="•"/>
            </a:pPr>
            <a:r>
              <a:rPr lang="en-US" dirty="0"/>
              <a:t>Faster initial load</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4181549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Syntax</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4</a:t>
            </a:r>
            <a:r>
              <a:rPr lang="en-US" dirty="0"/>
              <a:t> of 8</a:t>
            </a:r>
            <a:endParaRPr lang="en-US" dirty="0">
              <a:solidFill>
                <a:schemeClr val="tx1"/>
              </a:solidFill>
            </a:endParaRPr>
          </a:p>
        </p:txBody>
      </p:sp>
    </p:spTree>
    <p:extLst>
      <p:ext uri="{BB962C8B-B14F-4D97-AF65-F5344CB8AC3E}">
        <p14:creationId xmlns:p14="http://schemas.microsoft.com/office/powerpoint/2010/main" val="4027837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Syntax</a:t>
            </a:r>
          </a:p>
        </p:txBody>
      </p:sp>
      <p:sp>
        <p:nvSpPr>
          <p:cNvPr id="3" name="Content Placeholder 2"/>
          <p:cNvSpPr>
            <a:spLocks noGrp="1"/>
          </p:cNvSpPr>
          <p:nvPr>
            <p:ph idx="1"/>
          </p:nvPr>
        </p:nvSpPr>
        <p:spPr>
          <a:xfrm>
            <a:off x="685800" y="1178490"/>
            <a:ext cx="6400800" cy="4525963"/>
          </a:xfrm>
        </p:spPr>
        <p:txBody>
          <a:bodyPr/>
          <a:lstStyle/>
          <a:p>
            <a:r>
              <a:rPr lang="en-US" dirty="0"/>
              <a:t>We will briefly cover the fundamental syntax for the most common programming constructs including </a:t>
            </a:r>
          </a:p>
          <a:p>
            <a:pPr marL="342900" indent="-342900">
              <a:buFont typeface="Arial"/>
              <a:buChar char="•"/>
            </a:pPr>
            <a:r>
              <a:rPr lang="en-US" b="1" dirty="0"/>
              <a:t>variables</a:t>
            </a:r>
            <a:r>
              <a:rPr lang="en-US" dirty="0"/>
              <a:t>, </a:t>
            </a:r>
          </a:p>
          <a:p>
            <a:pPr marL="342900" indent="-342900">
              <a:buFont typeface="Arial"/>
              <a:buChar char="•"/>
            </a:pPr>
            <a:r>
              <a:rPr lang="en-US" b="1" dirty="0"/>
              <a:t>assignment</a:t>
            </a:r>
            <a:r>
              <a:rPr lang="en-US" dirty="0"/>
              <a:t>, </a:t>
            </a:r>
          </a:p>
          <a:p>
            <a:pPr marL="342900" indent="-342900">
              <a:buFont typeface="Arial"/>
              <a:buChar char="•"/>
            </a:pPr>
            <a:r>
              <a:rPr lang="en-US" b="1" dirty="0"/>
              <a:t>conditionals</a:t>
            </a:r>
            <a:r>
              <a:rPr lang="en-US" dirty="0"/>
              <a:t>, </a:t>
            </a:r>
          </a:p>
          <a:p>
            <a:pPr marL="342900" indent="-342900">
              <a:buFont typeface="Arial"/>
              <a:buChar char="•"/>
            </a:pPr>
            <a:r>
              <a:rPr lang="en-US" b="1" dirty="0"/>
              <a:t>loops</a:t>
            </a:r>
            <a:r>
              <a:rPr lang="en-US" dirty="0"/>
              <a:t>, and </a:t>
            </a:r>
          </a:p>
          <a:p>
            <a:pPr marL="342900" indent="-342900">
              <a:buFont typeface="Arial"/>
              <a:buChar char="•"/>
            </a:pPr>
            <a:r>
              <a:rPr lang="en-US" b="1" dirty="0"/>
              <a:t>arrays </a:t>
            </a:r>
          </a:p>
          <a:p>
            <a:r>
              <a:rPr lang="en-US" dirty="0"/>
              <a:t>before moving on to advanced topics such as </a:t>
            </a:r>
            <a:r>
              <a:rPr lang="en-US" b="1" dirty="0"/>
              <a:t>events</a:t>
            </a:r>
            <a:r>
              <a:rPr lang="en-US" dirty="0"/>
              <a:t> and </a:t>
            </a:r>
            <a:r>
              <a:rPr lang="en-US" b="1" dirty="0"/>
              <a:t>classes</a:t>
            </a:r>
            <a:r>
              <a:rPr lang="en-US" dirty="0"/>
              <a:t>.</a:t>
            </a:r>
          </a:p>
        </p:txBody>
      </p:sp>
    </p:spTree>
    <p:extLst>
      <p:ext uri="{BB962C8B-B14F-4D97-AF65-F5344CB8AC3E}">
        <p14:creationId xmlns:p14="http://schemas.microsoft.com/office/powerpoint/2010/main" val="970647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What IS </a:t>
            </a:r>
            <a:r>
              <a:rPr lang="en-US" dirty="0" err="1">
                <a:solidFill>
                  <a:schemeClr val="tx2"/>
                </a:solidFill>
              </a:rPr>
              <a:t>Javascript</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1</a:t>
            </a:r>
            <a:r>
              <a:rPr lang="en-US" dirty="0"/>
              <a:t> of 8</a:t>
            </a:r>
            <a:endParaRPr lang="en-US"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JavaScript’s Reputation</a:t>
            </a:r>
          </a:p>
        </p:txBody>
      </p:sp>
      <p:sp>
        <p:nvSpPr>
          <p:cNvPr id="3" name="Content Placeholder 2"/>
          <p:cNvSpPr>
            <a:spLocks noGrp="1"/>
          </p:cNvSpPr>
          <p:nvPr>
            <p:ph idx="1"/>
          </p:nvPr>
        </p:nvSpPr>
        <p:spPr>
          <a:xfrm>
            <a:off x="533400" y="1295400"/>
            <a:ext cx="7620000" cy="5105399"/>
          </a:xfrm>
        </p:spPr>
        <p:txBody>
          <a:bodyPr>
            <a:normAutofit fontScale="77500" lnSpcReduction="20000"/>
          </a:bodyPr>
          <a:lstStyle/>
          <a:p>
            <a:r>
              <a:rPr lang="en-US" dirty="0"/>
              <a:t>JavaScript’s reputation for being quirky not only stems from its strange way of implementing object-oriented principles but also from some odd syntactic </a:t>
            </a:r>
            <a:r>
              <a:rPr lang="en-US" i="1" dirty="0"/>
              <a:t>gotchas:</a:t>
            </a:r>
          </a:p>
          <a:p>
            <a:pPr marL="342900" indent="-342900">
              <a:buFont typeface="Arial"/>
              <a:buChar char="•"/>
            </a:pPr>
            <a:r>
              <a:rPr lang="en-US" dirty="0">
                <a:highlight>
                  <a:srgbClr val="FFFF00"/>
                </a:highlight>
              </a:rPr>
              <a:t>Everything is type sensitive, including function, class, and variable names</a:t>
            </a:r>
            <a:r>
              <a:rPr lang="en-US" dirty="0"/>
              <a:t>.</a:t>
            </a:r>
          </a:p>
          <a:p>
            <a:pPr marL="342900" indent="-342900">
              <a:buFont typeface="Arial"/>
              <a:buChar char="•"/>
            </a:pPr>
            <a:r>
              <a:rPr lang="en-US" dirty="0"/>
              <a:t>The scope of variables in blocks is not supported. This means variables declared inside a loop may be accessible outside of the loop, counter to what one would expect.</a:t>
            </a:r>
          </a:p>
          <a:p>
            <a:pPr marL="342900" indent="-342900">
              <a:buFont typeface="Arial"/>
              <a:buChar char="•"/>
            </a:pPr>
            <a:r>
              <a:rPr lang="en-US" dirty="0"/>
              <a:t>There is a === operator, which tests not only for equality but type equivalence.</a:t>
            </a:r>
          </a:p>
          <a:p>
            <a:pPr marL="342900" indent="-342900">
              <a:buFont typeface="Arial"/>
              <a:buChar char="•"/>
            </a:pPr>
            <a:r>
              <a:rPr lang="en-US" b="1" dirty="0"/>
              <a:t>Null</a:t>
            </a:r>
            <a:r>
              <a:rPr lang="en-US" dirty="0"/>
              <a:t> and </a:t>
            </a:r>
            <a:r>
              <a:rPr lang="en-US" b="1" dirty="0"/>
              <a:t>undefined</a:t>
            </a:r>
            <a:r>
              <a:rPr lang="en-US" dirty="0"/>
              <a:t> are two distinctly different states for a variable.</a:t>
            </a:r>
          </a:p>
          <a:p>
            <a:pPr marL="342900" indent="-342900">
              <a:buFont typeface="Arial"/>
              <a:buChar char="•"/>
            </a:pPr>
            <a:r>
              <a:rPr lang="en-US" dirty="0"/>
              <a:t>Semicolons are not required, but are permitted (and encouraged).</a:t>
            </a:r>
          </a:p>
          <a:p>
            <a:pPr marL="342900" indent="-342900">
              <a:buFont typeface="Arial"/>
              <a:buChar char="•"/>
            </a:pPr>
            <a:r>
              <a:rPr lang="en-US" dirty="0"/>
              <a:t>There is no integer type, only number, which means floating-point rounding errors are prevalent even with values intended to be integers. </a:t>
            </a:r>
          </a:p>
          <a:p>
            <a:pPr marL="342900" indent="-342900">
              <a:buFont typeface="Arial"/>
              <a:buChar char="•"/>
            </a:pPr>
            <a:r>
              <a:rPr lang="en-US" dirty="0"/>
              <a:t>Read </a:t>
            </a:r>
            <a:r>
              <a:rPr lang="en-US"/>
              <a:t>this: https</a:t>
            </a:r>
            <a:r>
              <a:rPr lang="en-US" dirty="0"/>
              <a:t>://stackoverflow.com/questions/2800964/benefits-of-prototypal-inheritance-over-classical/16872315#16872315</a:t>
            </a:r>
          </a:p>
        </p:txBody>
      </p:sp>
      <p:sp>
        <p:nvSpPr>
          <p:cNvPr id="4" name="Content Placeholder 3"/>
          <p:cNvSpPr>
            <a:spLocks noGrp="1"/>
          </p:cNvSpPr>
          <p:nvPr>
            <p:ph sz="quarter" idx="13"/>
          </p:nvPr>
        </p:nvSpPr>
        <p:spPr/>
        <p:txBody>
          <a:bodyPr>
            <a:normAutofit lnSpcReduction="10000"/>
          </a:bodyPr>
          <a:lstStyle/>
          <a:p>
            <a:r>
              <a:rPr lang="en-US" dirty="0"/>
              <a:t>Precedes it?</a:t>
            </a:r>
          </a:p>
        </p:txBody>
      </p:sp>
    </p:spTree>
    <p:extLst>
      <p:ext uri="{BB962C8B-B14F-4D97-AF65-F5344CB8AC3E}">
        <p14:creationId xmlns:p14="http://schemas.microsoft.com/office/powerpoint/2010/main" val="4094618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Content Placeholder 2"/>
          <p:cNvSpPr>
            <a:spLocks noGrp="1"/>
          </p:cNvSpPr>
          <p:nvPr>
            <p:ph idx="1"/>
          </p:nvPr>
        </p:nvSpPr>
        <p:spPr/>
        <p:txBody>
          <a:bodyPr/>
          <a:lstStyle/>
          <a:p>
            <a:r>
              <a:rPr lang="en-US" b="1" dirty="0"/>
              <a:t>Variables </a:t>
            </a:r>
            <a:r>
              <a:rPr lang="en-US" dirty="0"/>
              <a:t>in JavaScript are </a:t>
            </a:r>
            <a:r>
              <a:rPr lang="en-US" b="1" dirty="0"/>
              <a:t>dynamically typed</a:t>
            </a:r>
            <a:r>
              <a:rPr lang="en-US" dirty="0"/>
              <a:t>, meaning a variable can be an integer, and then later a string, then later an object, if so desired.</a:t>
            </a:r>
          </a:p>
          <a:p>
            <a:r>
              <a:rPr lang="en-US" dirty="0"/>
              <a:t>This simplifies variable declarations, so that we do not require the familiar type fields like </a:t>
            </a:r>
            <a:r>
              <a:rPr lang="en-US" i="1" dirty="0" err="1"/>
              <a:t>int</a:t>
            </a:r>
            <a:r>
              <a:rPr lang="en-US" dirty="0"/>
              <a:t>, </a:t>
            </a:r>
            <a:r>
              <a:rPr lang="en-US" i="1" dirty="0"/>
              <a:t>char</a:t>
            </a:r>
            <a:r>
              <a:rPr lang="en-US" dirty="0"/>
              <a:t>, and </a:t>
            </a:r>
            <a:r>
              <a:rPr lang="en-US" i="1" dirty="0"/>
              <a:t>String</a:t>
            </a:r>
            <a:r>
              <a:rPr lang="en-US" dirty="0"/>
              <a:t>. Instead we use </a:t>
            </a:r>
            <a:r>
              <a:rPr lang="en-US" b="1" dirty="0" err="1"/>
              <a:t>var</a:t>
            </a:r>
            <a:endParaRPr lang="en-US" b="1" dirty="0"/>
          </a:p>
          <a:p>
            <a:r>
              <a:rPr lang="en-US" b="1" dirty="0"/>
              <a:t>Assignment </a:t>
            </a:r>
            <a:r>
              <a:rPr lang="en-US" dirty="0"/>
              <a:t>can happen at declaration-time by appending the value to the declaration, or at run time with a simple right-to-left assignment</a:t>
            </a:r>
            <a:endParaRPr lang="en-US" b="1" dirty="0"/>
          </a:p>
          <a:p>
            <a:endParaRPr lang="en-US" b="1" dirty="0"/>
          </a:p>
        </p:txBody>
      </p:sp>
      <p:sp>
        <p:nvSpPr>
          <p:cNvPr id="4" name="Content Placeholder 3"/>
          <p:cNvSpPr>
            <a:spLocks noGrp="1"/>
          </p:cNvSpPr>
          <p:nvPr>
            <p:ph sz="quarter" idx="13"/>
          </p:nvPr>
        </p:nvSpPr>
        <p:spPr/>
        <p:txBody>
          <a:bodyPr>
            <a:normAutofit lnSpcReduction="10000"/>
          </a:bodyPr>
          <a:lstStyle/>
          <a:p>
            <a:r>
              <a:rPr lang="en-US" dirty="0" err="1"/>
              <a:t>var</a:t>
            </a:r>
            <a:endParaRPr lang="en-US" dirty="0"/>
          </a:p>
        </p:txBody>
      </p:sp>
    </p:spTree>
    <p:extLst>
      <p:ext uri="{BB962C8B-B14F-4D97-AF65-F5344CB8AC3E}">
        <p14:creationId xmlns:p14="http://schemas.microsoft.com/office/powerpoint/2010/main" val="2520266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4" name="Content Placeholder 3"/>
          <p:cNvSpPr>
            <a:spLocks noGrp="1"/>
          </p:cNvSpPr>
          <p:nvPr>
            <p:ph sz="quarter" idx="13"/>
          </p:nvPr>
        </p:nvSpPr>
        <p:spPr/>
        <p:txBody>
          <a:bodyPr>
            <a:normAutofit lnSpcReduction="10000"/>
          </a:bodyPr>
          <a:lstStyle/>
          <a:p>
            <a:r>
              <a:rPr lang="en-US" dirty="0"/>
              <a:t>Assignment</a:t>
            </a:r>
          </a:p>
        </p:txBody>
      </p:sp>
      <p:pic>
        <p:nvPicPr>
          <p:cNvPr id="7" name="Picture 6" descr="4071506013.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9" y="2057400"/>
            <a:ext cx="7192533" cy="1371600"/>
          </a:xfrm>
          <a:prstGeom prst="rect">
            <a:avLst/>
          </a:prstGeom>
        </p:spPr>
      </p:pic>
      <p:pic>
        <p:nvPicPr>
          <p:cNvPr id="8" name="Picture 7" descr="4071506014.ep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3962400"/>
            <a:ext cx="5257800" cy="1322717"/>
          </a:xfrm>
          <a:prstGeom prst="rect">
            <a:avLst/>
          </a:prstGeom>
        </p:spPr>
      </p:pic>
    </p:spTree>
    <p:extLst>
      <p:ext uri="{BB962C8B-B14F-4D97-AF65-F5344CB8AC3E}">
        <p14:creationId xmlns:p14="http://schemas.microsoft.com/office/powerpoint/2010/main" val="3505650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Operators</a:t>
            </a:r>
          </a:p>
        </p:txBody>
      </p:sp>
      <p:sp>
        <p:nvSpPr>
          <p:cNvPr id="4" name="Content Placeholder 3"/>
          <p:cNvSpPr>
            <a:spLocks noGrp="1"/>
          </p:cNvSpPr>
          <p:nvPr>
            <p:ph sz="quarter" idx="13"/>
          </p:nvPr>
        </p:nvSpPr>
        <p:spPr/>
        <p:txBody>
          <a:bodyPr>
            <a:normAutofit lnSpcReduction="10000"/>
          </a:bodyPr>
          <a:lstStyle/>
          <a:p>
            <a:r>
              <a:rPr lang="en-US" dirty="0"/>
              <a:t>True or not True</a:t>
            </a:r>
          </a:p>
        </p:txBody>
      </p:sp>
      <p:graphicFrame>
        <p:nvGraphicFramePr>
          <p:cNvPr id="5" name="Table 4"/>
          <p:cNvGraphicFramePr>
            <a:graphicFrameLocks noGrp="1"/>
          </p:cNvGraphicFramePr>
          <p:nvPr/>
        </p:nvGraphicFramePr>
        <p:xfrm>
          <a:off x="990600" y="1524000"/>
          <a:ext cx="7010400" cy="3505200"/>
        </p:xfrm>
        <a:graphic>
          <a:graphicData uri="http://schemas.openxmlformats.org/drawingml/2006/table">
            <a:tbl>
              <a:tblPr firstRow="1" firstCol="1">
                <a:tableStyleId>{5C22544A-7EE6-4342-B048-85BDC9FD1C3A}</a:tableStyleId>
              </a:tblPr>
              <a:tblGrid>
                <a:gridCol w="1772818">
                  <a:extLst>
                    <a:ext uri="{9D8B030D-6E8A-4147-A177-3AD203B41FA5}">
                      <a16:colId xmlns:a16="http://schemas.microsoft.com/office/drawing/2014/main" val="20000"/>
                    </a:ext>
                  </a:extLst>
                </a:gridCol>
                <a:gridCol w="3081213">
                  <a:extLst>
                    <a:ext uri="{9D8B030D-6E8A-4147-A177-3AD203B41FA5}">
                      <a16:colId xmlns:a16="http://schemas.microsoft.com/office/drawing/2014/main" val="20001"/>
                    </a:ext>
                  </a:extLst>
                </a:gridCol>
                <a:gridCol w="2156369">
                  <a:extLst>
                    <a:ext uri="{9D8B030D-6E8A-4147-A177-3AD203B41FA5}">
                      <a16:colId xmlns:a16="http://schemas.microsoft.com/office/drawing/2014/main" val="20002"/>
                    </a:ext>
                  </a:extLst>
                </a:gridCol>
              </a:tblGrid>
              <a:tr h="291350">
                <a:tc>
                  <a:txBody>
                    <a:bodyPr/>
                    <a:lstStyle/>
                    <a:p>
                      <a:pPr>
                        <a:lnSpc>
                          <a:spcPts val="1600"/>
                        </a:lnSpc>
                        <a:spcAft>
                          <a:spcPts val="1400"/>
                        </a:spcAft>
                      </a:pPr>
                      <a:r>
                        <a:rPr lang="en-CA" sz="1400"/>
                        <a:t>Operator</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400"/>
                        <a:t>Description</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400"/>
                        <a:t>Matches (x=9)</a:t>
                      </a:r>
                      <a:endParaRPr lang="en-CA" sz="18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96263">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Equals</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(x==9) is true</a:t>
                      </a:r>
                      <a:br>
                        <a:rPr lang="en-CA" sz="1200"/>
                      </a:br>
                      <a:r>
                        <a:rPr lang="en-CA" sz="1200"/>
                        <a:t>(x=="9")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867555">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Exactly equals, including type</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(x==="9") is false</a:t>
                      </a:r>
                    </a:p>
                    <a:p>
                      <a:pPr>
                        <a:lnSpc>
                          <a:spcPts val="1600"/>
                        </a:lnSpc>
                        <a:spcBef>
                          <a:spcPts val="700"/>
                        </a:spcBef>
                        <a:spcAft>
                          <a:spcPts val="700"/>
                        </a:spcAft>
                      </a:pPr>
                      <a:r>
                        <a:rPr lang="en-CA" sz="1200"/>
                        <a:t>(x===9)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286214">
                <a:tc>
                  <a:txBody>
                    <a:bodyPr/>
                    <a:lstStyle/>
                    <a:p>
                      <a:pPr>
                        <a:lnSpc>
                          <a:spcPts val="1600"/>
                        </a:lnSpc>
                        <a:spcBef>
                          <a:spcPts val="700"/>
                        </a:spcBef>
                        <a:spcAft>
                          <a:spcPts val="700"/>
                        </a:spcAft>
                      </a:pPr>
                      <a:r>
                        <a:rPr lang="en-CA" sz="1200"/>
                        <a:t>&lt; , &gt;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Less than, Greater Than</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(x&lt;5) is false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286214">
                <a:tc>
                  <a:txBody>
                    <a:bodyPr/>
                    <a:lstStyle/>
                    <a:p>
                      <a:pPr>
                        <a:lnSpc>
                          <a:spcPts val="1600"/>
                        </a:lnSpc>
                        <a:spcBef>
                          <a:spcPts val="700"/>
                        </a:spcBef>
                        <a:spcAft>
                          <a:spcPts val="700"/>
                        </a:spcAft>
                      </a:pPr>
                      <a:r>
                        <a:rPr lang="en-CA" sz="1200"/>
                        <a:t>&lt;= , &gt;=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Less than or equal, greater than or equal</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(x&lt;=9)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286214">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Not equal</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(4!=x)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891390">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dirty="0"/>
                        <a:t>Not equal in either value or type</a:t>
                      </a:r>
                      <a:endParaRPr lang="en-CA" sz="1200" dirty="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dirty="0"/>
                        <a:t>(x!=="9") is true</a:t>
                      </a:r>
                    </a:p>
                    <a:p>
                      <a:pPr>
                        <a:lnSpc>
                          <a:spcPts val="1600"/>
                        </a:lnSpc>
                        <a:spcBef>
                          <a:spcPts val="700"/>
                        </a:spcBef>
                        <a:spcAft>
                          <a:spcPts val="700"/>
                        </a:spcAft>
                      </a:pPr>
                      <a:r>
                        <a:rPr lang="en-CA" sz="1200" dirty="0"/>
                        <a:t>(x!==9) is false</a:t>
                      </a:r>
                      <a:endParaRPr lang="en-CA" sz="1200" dirty="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86446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Operators</a:t>
            </a:r>
          </a:p>
        </p:txBody>
      </p:sp>
      <p:sp>
        <p:nvSpPr>
          <p:cNvPr id="3" name="Content Placeholder 2"/>
          <p:cNvSpPr>
            <a:spLocks noGrp="1"/>
          </p:cNvSpPr>
          <p:nvPr>
            <p:ph idx="1"/>
          </p:nvPr>
        </p:nvSpPr>
        <p:spPr/>
        <p:txBody>
          <a:bodyPr/>
          <a:lstStyle/>
          <a:p>
            <a:r>
              <a:rPr lang="en-US" dirty="0"/>
              <a:t>The Boolean operators and, or, and not and their truth tables are listed in Table 6.2. Syntactically they are represented with &amp;&amp; (and), || (or), and ! (not).</a:t>
            </a:r>
          </a:p>
        </p:txBody>
      </p:sp>
      <p:sp>
        <p:nvSpPr>
          <p:cNvPr id="4" name="Content Placeholder 3"/>
          <p:cNvSpPr>
            <a:spLocks noGrp="1"/>
          </p:cNvSpPr>
          <p:nvPr>
            <p:ph sz="quarter" idx="13"/>
          </p:nvPr>
        </p:nvSpPr>
        <p:spPr/>
        <p:txBody>
          <a:bodyPr>
            <a:normAutofit lnSpcReduction="10000"/>
          </a:bodyPr>
          <a:lstStyle/>
          <a:p>
            <a:endParaRPr lang="en-US" dirty="0"/>
          </a:p>
        </p:txBody>
      </p:sp>
      <p:pic>
        <p:nvPicPr>
          <p:cNvPr id="5" name="Picture 4" descr="Screen Shot 2014-02-05 at 8.10.0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429000"/>
            <a:ext cx="7068186" cy="2585171"/>
          </a:xfrm>
          <a:prstGeom prst="rect">
            <a:avLst/>
          </a:prstGeom>
        </p:spPr>
      </p:pic>
    </p:spTree>
    <p:extLst>
      <p:ext uri="{BB962C8B-B14F-4D97-AF65-F5344CB8AC3E}">
        <p14:creationId xmlns:p14="http://schemas.microsoft.com/office/powerpoint/2010/main" val="467895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4" name="Content Placeholder 3"/>
          <p:cNvSpPr>
            <a:spLocks noGrp="1"/>
          </p:cNvSpPr>
          <p:nvPr>
            <p:ph sz="quarter" idx="13"/>
          </p:nvPr>
        </p:nvSpPr>
        <p:spPr/>
        <p:txBody>
          <a:bodyPr>
            <a:normAutofit lnSpcReduction="10000"/>
          </a:bodyPr>
          <a:lstStyle/>
          <a:p>
            <a:r>
              <a:rPr lang="en-US" dirty="0"/>
              <a:t>If, else if, …, else</a:t>
            </a:r>
          </a:p>
        </p:txBody>
      </p:sp>
      <p:sp>
        <p:nvSpPr>
          <p:cNvPr id="7" name="Content Placeholder 6"/>
          <p:cNvSpPr>
            <a:spLocks noGrp="1"/>
          </p:cNvSpPr>
          <p:nvPr>
            <p:ph idx="1"/>
          </p:nvPr>
        </p:nvSpPr>
        <p:spPr>
          <a:xfrm>
            <a:off x="914400" y="1371600"/>
            <a:ext cx="6400800" cy="4754563"/>
          </a:xfrm>
        </p:spPr>
        <p:txBody>
          <a:bodyPr/>
          <a:lstStyle/>
          <a:p>
            <a:r>
              <a:rPr lang="en-US" dirty="0"/>
              <a:t>JavaScript’s syntax is almost identical to that of PHP, Java, or C when it comes to conditional structures such as if and if else statements. In this syntax the condition to test is contained within ( ) brackets with the body contained in { } blocks.</a:t>
            </a:r>
          </a:p>
          <a:p>
            <a:endParaRPr lang="en-US" dirty="0"/>
          </a:p>
        </p:txBody>
      </p:sp>
      <p:pic>
        <p:nvPicPr>
          <p:cNvPr id="8" name="Picture 7" descr="Screen Shot 2014-02-05 at 8.11.0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3429000"/>
            <a:ext cx="6183130" cy="2984538"/>
          </a:xfrm>
          <a:prstGeom prst="rect">
            <a:avLst/>
          </a:prstGeom>
        </p:spPr>
      </p:pic>
    </p:spTree>
    <p:extLst>
      <p:ext uri="{BB962C8B-B14F-4D97-AF65-F5344CB8AC3E}">
        <p14:creationId xmlns:p14="http://schemas.microsoft.com/office/powerpoint/2010/main" val="3895566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Loops</a:t>
            </a:r>
          </a:p>
        </p:txBody>
      </p:sp>
      <p:sp>
        <p:nvSpPr>
          <p:cNvPr id="4" name="Content Placeholder 3"/>
          <p:cNvSpPr>
            <a:spLocks noGrp="1"/>
          </p:cNvSpPr>
          <p:nvPr>
            <p:ph sz="quarter" idx="13"/>
          </p:nvPr>
        </p:nvSpPr>
        <p:spPr/>
        <p:txBody>
          <a:bodyPr>
            <a:normAutofit lnSpcReduction="10000"/>
          </a:bodyPr>
          <a:lstStyle/>
          <a:p>
            <a:r>
              <a:rPr lang="en-US" dirty="0"/>
              <a:t>Round and round we go</a:t>
            </a:r>
          </a:p>
        </p:txBody>
      </p:sp>
      <p:sp>
        <p:nvSpPr>
          <p:cNvPr id="7" name="Content Placeholder 6"/>
          <p:cNvSpPr>
            <a:spLocks noGrp="1"/>
          </p:cNvSpPr>
          <p:nvPr>
            <p:ph idx="1"/>
          </p:nvPr>
        </p:nvSpPr>
        <p:spPr>
          <a:xfrm>
            <a:off x="914400" y="1371600"/>
            <a:ext cx="6400800" cy="4754563"/>
          </a:xfrm>
        </p:spPr>
        <p:txBody>
          <a:bodyPr>
            <a:normAutofit lnSpcReduction="10000"/>
          </a:bodyPr>
          <a:lstStyle/>
          <a:p>
            <a:r>
              <a:rPr lang="en-US" dirty="0"/>
              <a:t>Like conditionals, loops use the ( ) and { } blocks to define the condition and the body of the loop.</a:t>
            </a:r>
          </a:p>
          <a:p>
            <a:r>
              <a:rPr lang="en-US" dirty="0"/>
              <a:t>You will encounter the </a:t>
            </a:r>
            <a:r>
              <a:rPr lang="en-US" b="1" dirty="0"/>
              <a:t>while</a:t>
            </a:r>
            <a:r>
              <a:rPr lang="en-US" dirty="0"/>
              <a:t> and </a:t>
            </a:r>
            <a:r>
              <a:rPr lang="en-US" b="1" dirty="0"/>
              <a:t>for</a:t>
            </a:r>
            <a:r>
              <a:rPr lang="en-US" dirty="0"/>
              <a:t> loops</a:t>
            </a:r>
          </a:p>
          <a:p>
            <a:r>
              <a:rPr lang="en-US" dirty="0"/>
              <a:t>While loops normally initialize a </a:t>
            </a:r>
            <a:r>
              <a:rPr lang="en-US" b="1" dirty="0"/>
              <a:t>loop control variable </a:t>
            </a:r>
            <a:r>
              <a:rPr lang="en-US" dirty="0"/>
              <a:t>before the loop, use it in the condition, and modify it within the loop.</a:t>
            </a:r>
          </a:p>
          <a:p>
            <a:r>
              <a:rPr lang="da-DK" dirty="0"/>
              <a:t>var i=0;  // initialise the Loop Control Variable</a:t>
            </a:r>
          </a:p>
          <a:p>
            <a:r>
              <a:rPr lang="en-US" dirty="0">
                <a:solidFill>
                  <a:schemeClr val="accent2"/>
                </a:solidFill>
              </a:rPr>
              <a:t>while(</a:t>
            </a:r>
            <a:r>
              <a:rPr lang="en-US" dirty="0" err="1">
                <a:solidFill>
                  <a:schemeClr val="accent2"/>
                </a:solidFill>
              </a:rPr>
              <a:t>i</a:t>
            </a:r>
            <a:r>
              <a:rPr lang="en-US" dirty="0">
                <a:solidFill>
                  <a:schemeClr val="accent2"/>
                </a:solidFill>
              </a:rPr>
              <a:t> &lt; 10){ </a:t>
            </a:r>
            <a:r>
              <a:rPr lang="en-US" dirty="0"/>
              <a:t>//test the loop control variable</a:t>
            </a:r>
          </a:p>
          <a:p>
            <a:r>
              <a:rPr lang="en-US" dirty="0"/>
              <a:t>	</a:t>
            </a:r>
            <a:r>
              <a:rPr lang="en-US" dirty="0" err="1"/>
              <a:t>i</a:t>
            </a:r>
            <a:r>
              <a:rPr lang="en-US" dirty="0"/>
              <a:t>++;  //increment the loop control variable</a:t>
            </a:r>
          </a:p>
          <a:p>
            <a:r>
              <a:rPr lang="en-US" dirty="0">
                <a:solidFill>
                  <a:schemeClr val="accent2"/>
                </a:solidFill>
              </a:rPr>
              <a:t>}</a:t>
            </a:r>
          </a:p>
        </p:txBody>
      </p:sp>
    </p:spTree>
    <p:extLst>
      <p:ext uri="{BB962C8B-B14F-4D97-AF65-F5344CB8AC3E}">
        <p14:creationId xmlns:p14="http://schemas.microsoft.com/office/powerpoint/2010/main" val="1818676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Loops</a:t>
            </a:r>
          </a:p>
        </p:txBody>
      </p:sp>
      <p:sp>
        <p:nvSpPr>
          <p:cNvPr id="4" name="Content Placeholder 3"/>
          <p:cNvSpPr>
            <a:spLocks noGrp="1"/>
          </p:cNvSpPr>
          <p:nvPr>
            <p:ph sz="quarter" idx="13"/>
          </p:nvPr>
        </p:nvSpPr>
        <p:spPr/>
        <p:txBody>
          <a:bodyPr>
            <a:normAutofit lnSpcReduction="10000"/>
          </a:bodyPr>
          <a:lstStyle/>
          <a:p>
            <a:r>
              <a:rPr lang="en-US" dirty="0"/>
              <a:t>Counted loops</a:t>
            </a:r>
          </a:p>
        </p:txBody>
      </p:sp>
      <p:sp>
        <p:nvSpPr>
          <p:cNvPr id="7" name="Content Placeholder 6"/>
          <p:cNvSpPr>
            <a:spLocks noGrp="1"/>
          </p:cNvSpPr>
          <p:nvPr>
            <p:ph idx="1"/>
          </p:nvPr>
        </p:nvSpPr>
        <p:spPr>
          <a:xfrm>
            <a:off x="914400" y="1371600"/>
            <a:ext cx="6400800" cy="4754563"/>
          </a:xfrm>
        </p:spPr>
        <p:txBody>
          <a:bodyPr>
            <a:normAutofit/>
          </a:bodyPr>
          <a:lstStyle/>
          <a:p>
            <a:r>
              <a:rPr lang="en-US" dirty="0"/>
              <a:t>A </a:t>
            </a:r>
            <a:r>
              <a:rPr lang="en-US" b="1" dirty="0"/>
              <a:t>for loop </a:t>
            </a:r>
            <a:r>
              <a:rPr lang="en-US" dirty="0"/>
              <a:t>combines the common components of a loop: initialization, condition, and post-loop operation into one statement.</a:t>
            </a:r>
          </a:p>
          <a:p>
            <a:r>
              <a:rPr lang="en-US" dirty="0"/>
              <a:t>This statement begins with the </a:t>
            </a:r>
            <a:r>
              <a:rPr lang="en-US" b="1" dirty="0"/>
              <a:t>for</a:t>
            </a:r>
            <a:r>
              <a:rPr lang="en-US" dirty="0"/>
              <a:t> keyword and has the components placed between </a:t>
            </a:r>
            <a:r>
              <a:rPr lang="en-US" b="1" dirty="0"/>
              <a:t>( ) </a:t>
            </a:r>
            <a:r>
              <a:rPr lang="en-US" dirty="0"/>
              <a:t>brackets, semicolon (</a:t>
            </a:r>
            <a:r>
              <a:rPr lang="en-US" b="1" dirty="0"/>
              <a:t>;</a:t>
            </a:r>
            <a:r>
              <a:rPr lang="en-US" dirty="0"/>
              <a:t>) separated as shown</a:t>
            </a:r>
            <a:endParaRPr lang="en-US" dirty="0">
              <a:solidFill>
                <a:schemeClr val="accent2"/>
              </a:solidFill>
            </a:endParaRPr>
          </a:p>
        </p:txBody>
      </p:sp>
      <p:pic>
        <p:nvPicPr>
          <p:cNvPr id="3" name="Picture 2" descr="4071506015.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4191000"/>
            <a:ext cx="6324600" cy="1270000"/>
          </a:xfrm>
          <a:prstGeom prst="rect">
            <a:avLst/>
          </a:prstGeom>
        </p:spPr>
      </p:pic>
    </p:spTree>
    <p:extLst>
      <p:ext uri="{BB962C8B-B14F-4D97-AF65-F5344CB8AC3E}">
        <p14:creationId xmlns:p14="http://schemas.microsoft.com/office/powerpoint/2010/main" val="3422881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7" name="Content Placeholder 6"/>
          <p:cNvSpPr>
            <a:spLocks noGrp="1"/>
          </p:cNvSpPr>
          <p:nvPr>
            <p:ph idx="1"/>
          </p:nvPr>
        </p:nvSpPr>
        <p:spPr>
          <a:xfrm>
            <a:off x="914400" y="1371600"/>
            <a:ext cx="6400800" cy="4754563"/>
          </a:xfrm>
        </p:spPr>
        <p:txBody>
          <a:bodyPr>
            <a:normAutofit/>
          </a:bodyPr>
          <a:lstStyle/>
          <a:p>
            <a:r>
              <a:rPr lang="en-US" dirty="0"/>
              <a:t>Building block for modular code.</a:t>
            </a:r>
          </a:p>
          <a:p>
            <a:r>
              <a:rPr lang="en-US" dirty="0"/>
              <a:t>Functions do not require a return type, nor do the parameters require type.</a:t>
            </a:r>
            <a:endParaRPr lang="en-US" dirty="0">
              <a:solidFill>
                <a:schemeClr val="accent2"/>
              </a:solidFill>
            </a:endParaRPr>
          </a:p>
        </p:txBody>
      </p:sp>
    </p:spTree>
    <p:extLst>
      <p:ext uri="{BB962C8B-B14F-4D97-AF65-F5344CB8AC3E}">
        <p14:creationId xmlns:p14="http://schemas.microsoft.com/office/powerpoint/2010/main" val="3504379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4" name="Content Placeholder 3"/>
          <p:cNvSpPr>
            <a:spLocks noGrp="1"/>
          </p:cNvSpPr>
          <p:nvPr>
            <p:ph sz="quarter" idx="13"/>
          </p:nvPr>
        </p:nvSpPr>
        <p:spPr/>
        <p:txBody>
          <a:bodyPr>
            <a:normAutofit lnSpcReduction="10000"/>
          </a:bodyPr>
          <a:lstStyle/>
          <a:p>
            <a:r>
              <a:rPr lang="en-US" dirty="0"/>
              <a:t>Example</a:t>
            </a:r>
          </a:p>
        </p:txBody>
      </p:sp>
      <p:sp>
        <p:nvSpPr>
          <p:cNvPr id="7" name="Content Placeholder 6"/>
          <p:cNvSpPr>
            <a:spLocks noGrp="1"/>
          </p:cNvSpPr>
          <p:nvPr>
            <p:ph idx="1"/>
          </p:nvPr>
        </p:nvSpPr>
        <p:spPr>
          <a:xfrm>
            <a:off x="914400" y="1371600"/>
            <a:ext cx="6400800" cy="4754563"/>
          </a:xfrm>
        </p:spPr>
        <p:txBody>
          <a:bodyPr>
            <a:normAutofit fontScale="85000" lnSpcReduction="20000"/>
          </a:bodyPr>
          <a:lstStyle/>
          <a:p>
            <a:r>
              <a:rPr lang="en-US" dirty="0"/>
              <a:t>Therefore a function to raise x to the </a:t>
            </a:r>
            <a:r>
              <a:rPr lang="en-US" dirty="0" err="1"/>
              <a:t>yth</a:t>
            </a:r>
            <a:r>
              <a:rPr lang="en-US" dirty="0"/>
              <a:t> power might be defined as:</a:t>
            </a:r>
          </a:p>
          <a:p>
            <a:r>
              <a:rPr lang="en-US" b="1" dirty="0"/>
              <a:t>function power(</a:t>
            </a:r>
            <a:r>
              <a:rPr lang="en-US" b="1" dirty="0" err="1"/>
              <a:t>x,y</a:t>
            </a:r>
            <a:r>
              <a:rPr lang="en-US" b="1" dirty="0"/>
              <a:t>){</a:t>
            </a:r>
          </a:p>
          <a:p>
            <a:r>
              <a:rPr lang="en-US" dirty="0"/>
              <a:t>	</a:t>
            </a:r>
            <a:r>
              <a:rPr lang="en-US" dirty="0" err="1"/>
              <a:t>var</a:t>
            </a:r>
            <a:r>
              <a:rPr lang="en-US" dirty="0"/>
              <a:t> </a:t>
            </a:r>
            <a:r>
              <a:rPr lang="en-US" dirty="0" err="1"/>
              <a:t>pow</a:t>
            </a:r>
            <a:r>
              <a:rPr lang="en-US" dirty="0"/>
              <a:t>=1;</a:t>
            </a:r>
          </a:p>
          <a:p>
            <a:r>
              <a:rPr lang="da-DK" dirty="0"/>
              <a:t>	for (var i=0;i&lt;</a:t>
            </a:r>
            <a:r>
              <a:rPr lang="da-DK" dirty="0" err="1"/>
              <a:t>y;i</a:t>
            </a:r>
            <a:r>
              <a:rPr lang="da-DK" dirty="0"/>
              <a:t>++){</a:t>
            </a:r>
          </a:p>
          <a:p>
            <a:r>
              <a:rPr lang="da-DK" dirty="0"/>
              <a:t>		</a:t>
            </a:r>
            <a:r>
              <a:rPr lang="da-DK" dirty="0" err="1"/>
              <a:t>pow</a:t>
            </a:r>
            <a:r>
              <a:rPr lang="da-DK" dirty="0"/>
              <a:t> = </a:t>
            </a:r>
            <a:r>
              <a:rPr lang="da-DK" dirty="0" err="1"/>
              <a:t>pow</a:t>
            </a:r>
            <a:r>
              <a:rPr lang="da-DK" dirty="0"/>
              <a:t>*x;</a:t>
            </a:r>
          </a:p>
          <a:p>
            <a:r>
              <a:rPr lang="da-DK" dirty="0"/>
              <a:t>	}</a:t>
            </a:r>
          </a:p>
          <a:p>
            <a:r>
              <a:rPr lang="da-DK" dirty="0"/>
              <a:t>	</a:t>
            </a:r>
            <a:r>
              <a:rPr lang="da-DK" dirty="0" err="1"/>
              <a:t>return</a:t>
            </a:r>
            <a:r>
              <a:rPr lang="da-DK" dirty="0"/>
              <a:t> </a:t>
            </a:r>
            <a:r>
              <a:rPr lang="da-DK" dirty="0" err="1"/>
              <a:t>pow</a:t>
            </a:r>
            <a:r>
              <a:rPr lang="da-DK" dirty="0"/>
              <a:t>;</a:t>
            </a:r>
          </a:p>
          <a:p>
            <a:r>
              <a:rPr lang="da-DK" b="1" dirty="0"/>
              <a:t>}</a:t>
            </a:r>
          </a:p>
          <a:p>
            <a:r>
              <a:rPr lang="da-DK" dirty="0"/>
              <a:t>And </a:t>
            </a:r>
            <a:r>
              <a:rPr lang="da-DK" dirty="0" err="1"/>
              <a:t>called</a:t>
            </a:r>
            <a:r>
              <a:rPr lang="da-DK" dirty="0"/>
              <a:t> as</a:t>
            </a:r>
          </a:p>
          <a:p>
            <a:r>
              <a:rPr lang="en-US" b="1" dirty="0"/>
              <a:t>power(2,10);</a:t>
            </a:r>
            <a:endParaRPr lang="en-US" b="1" dirty="0">
              <a:solidFill>
                <a:schemeClr val="accent2"/>
              </a:solidFill>
            </a:endParaRPr>
          </a:p>
        </p:txBody>
      </p:sp>
    </p:spTree>
    <p:extLst>
      <p:ext uri="{BB962C8B-B14F-4D97-AF65-F5344CB8AC3E}">
        <p14:creationId xmlns:p14="http://schemas.microsoft.com/office/powerpoint/2010/main" val="2530935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JavaScript</a:t>
            </a:r>
          </a:p>
        </p:txBody>
      </p:sp>
      <p:sp>
        <p:nvSpPr>
          <p:cNvPr id="3" name="Content Placeholder 2"/>
          <p:cNvSpPr>
            <a:spLocks noGrp="1"/>
          </p:cNvSpPr>
          <p:nvPr>
            <p:ph idx="1"/>
          </p:nvPr>
        </p:nvSpPr>
        <p:spPr>
          <a:xfrm>
            <a:off x="304800" y="1646237"/>
            <a:ext cx="8001000" cy="4525963"/>
          </a:xfrm>
        </p:spPr>
        <p:txBody>
          <a:bodyPr>
            <a:normAutofit/>
          </a:bodyPr>
          <a:lstStyle/>
          <a:p>
            <a:pPr marL="342900" indent="-342900">
              <a:buFont typeface="Arial"/>
              <a:buChar char="•"/>
            </a:pPr>
            <a:r>
              <a:rPr lang="en-US" dirty="0"/>
              <a:t>.runs right inside the browser</a:t>
            </a:r>
          </a:p>
          <a:p>
            <a:pPr marL="342900" indent="-342900">
              <a:buFont typeface="Arial"/>
              <a:buChar char="•"/>
            </a:pPr>
            <a:r>
              <a:rPr lang="en-US" dirty="0"/>
              <a:t> is dynamically typed</a:t>
            </a:r>
          </a:p>
          <a:p>
            <a:pPr marL="342900" indent="-342900">
              <a:buFont typeface="Arial"/>
              <a:buChar char="•"/>
            </a:pPr>
            <a:r>
              <a:rPr lang="en-US" dirty="0"/>
              <a:t>Is object oriented in that almost everything in the language is an object</a:t>
            </a:r>
          </a:p>
          <a:p>
            <a:pPr marL="342900" indent="-342900">
              <a:buFont typeface="Arial"/>
              <a:buChar char="•"/>
            </a:pPr>
            <a:r>
              <a:rPr lang="en-US" dirty="0"/>
              <a:t>the objects in JavaScript are prototype-based rather than class-based.</a:t>
            </a:r>
          </a:p>
          <a:p>
            <a:pPr marL="342900" indent="-342900">
              <a:buFont typeface="Arial"/>
              <a:buChar char="•"/>
            </a:pP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939416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Alert</a:t>
            </a:r>
          </a:p>
        </p:txBody>
      </p:sp>
      <p:sp>
        <p:nvSpPr>
          <p:cNvPr id="3" name="Content Placeholder 2"/>
          <p:cNvSpPr>
            <a:spLocks noGrp="1"/>
          </p:cNvSpPr>
          <p:nvPr>
            <p:ph idx="1"/>
          </p:nvPr>
        </p:nvSpPr>
        <p:spPr/>
        <p:txBody>
          <a:bodyPr>
            <a:normAutofit/>
          </a:bodyPr>
          <a:lstStyle/>
          <a:p>
            <a:r>
              <a:rPr lang="en-US" b="1" dirty="0"/>
              <a:t>alert ( "Good Morning" );</a:t>
            </a:r>
          </a:p>
          <a:p>
            <a:r>
              <a:rPr lang="en-US" dirty="0"/>
              <a:t>Using alerts can get tedious fast. When using debugger tools in your browser you can write output to a log with:</a:t>
            </a:r>
          </a:p>
          <a:p>
            <a:r>
              <a:rPr lang="en-US" b="1" dirty="0" err="1"/>
              <a:t>console.log</a:t>
            </a:r>
            <a:r>
              <a:rPr lang="en-US" b="1" dirty="0"/>
              <a:t>("Put Messages Here");</a:t>
            </a:r>
          </a:p>
          <a:p>
            <a:r>
              <a:rPr lang="en-US" dirty="0"/>
              <a:t>And then use the debugger to access those logs.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Not really used anymore, console instead</a:t>
            </a:r>
          </a:p>
        </p:txBody>
      </p:sp>
    </p:spTree>
    <p:extLst>
      <p:ext uri="{BB962C8B-B14F-4D97-AF65-F5344CB8AC3E}">
        <p14:creationId xmlns:p14="http://schemas.microsoft.com/office/powerpoint/2010/main" val="3193421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Javascript</a:t>
            </a:r>
            <a:r>
              <a:rPr lang="en-US" dirty="0"/>
              <a:t> </a:t>
            </a:r>
            <a:r>
              <a:rPr lang="en-US" dirty="0">
                <a:solidFill>
                  <a:schemeClr val="tx2"/>
                </a:solidFill>
              </a:rPr>
              <a:t>Objects</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5</a:t>
            </a:r>
            <a:r>
              <a:rPr lang="en-US" dirty="0"/>
              <a:t> of 8</a:t>
            </a:r>
            <a:endParaRPr lang="en-US" dirty="0">
              <a:solidFill>
                <a:schemeClr val="tx1"/>
              </a:solidFill>
            </a:endParaRPr>
          </a:p>
        </p:txBody>
      </p:sp>
    </p:spTree>
    <p:extLst>
      <p:ext uri="{BB962C8B-B14F-4D97-AF65-F5344CB8AC3E}">
        <p14:creationId xmlns:p14="http://schemas.microsoft.com/office/powerpoint/2010/main" val="1681468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Objects</a:t>
            </a:r>
          </a:p>
        </p:txBody>
      </p:sp>
      <p:sp>
        <p:nvSpPr>
          <p:cNvPr id="3" name="Content Placeholder 2"/>
          <p:cNvSpPr>
            <a:spLocks noGrp="1"/>
          </p:cNvSpPr>
          <p:nvPr>
            <p:ph idx="1"/>
          </p:nvPr>
        </p:nvSpPr>
        <p:spPr>
          <a:xfrm>
            <a:off x="609600" y="1646237"/>
            <a:ext cx="6705600" cy="4525963"/>
          </a:xfrm>
        </p:spPr>
        <p:txBody>
          <a:bodyPr/>
          <a:lstStyle/>
          <a:p>
            <a:r>
              <a:rPr lang="en-US" dirty="0"/>
              <a:t>JavaScript is not a full-fledged object-oriented programming language.</a:t>
            </a:r>
          </a:p>
          <a:p>
            <a:r>
              <a:rPr lang="en-US" dirty="0"/>
              <a:t>Support objects but does not have polymorphism, inheritance.</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Objects not Classes</a:t>
            </a:r>
          </a:p>
        </p:txBody>
      </p:sp>
    </p:spTree>
    <p:extLst>
      <p:ext uri="{BB962C8B-B14F-4D97-AF65-F5344CB8AC3E}">
        <p14:creationId xmlns:p14="http://schemas.microsoft.com/office/powerpoint/2010/main" val="8147345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Objects</a:t>
            </a:r>
          </a:p>
        </p:txBody>
      </p:sp>
      <p:sp>
        <p:nvSpPr>
          <p:cNvPr id="3" name="Content Placeholder 2"/>
          <p:cNvSpPr>
            <a:spLocks noGrp="1"/>
          </p:cNvSpPr>
          <p:nvPr>
            <p:ph idx="1"/>
          </p:nvPr>
        </p:nvSpPr>
        <p:spPr/>
        <p:txBody>
          <a:bodyPr/>
          <a:lstStyle/>
          <a:p>
            <a:r>
              <a:rPr lang="en-US" dirty="0"/>
              <a:t>Objects can have </a:t>
            </a:r>
            <a:r>
              <a:rPr lang="en-US" b="1" dirty="0"/>
              <a:t>constructors</a:t>
            </a:r>
            <a:r>
              <a:rPr lang="en-US" dirty="0"/>
              <a:t>, </a:t>
            </a:r>
            <a:r>
              <a:rPr lang="en-US" b="1" dirty="0"/>
              <a:t>properties</a:t>
            </a:r>
            <a:r>
              <a:rPr lang="en-US" dirty="0"/>
              <a:t>, and </a:t>
            </a:r>
            <a:r>
              <a:rPr lang="en-US" b="1" dirty="0"/>
              <a:t>methods </a:t>
            </a:r>
            <a:r>
              <a:rPr lang="en-US" dirty="0"/>
              <a:t>associated with them.</a:t>
            </a:r>
          </a:p>
          <a:p>
            <a:r>
              <a:rPr lang="en-US" dirty="0"/>
              <a:t>There are objects that are included in the JavaScript language; you can also define your own kind of objects.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Not full-fledged O.O.</a:t>
            </a:r>
          </a:p>
        </p:txBody>
      </p:sp>
    </p:spTree>
    <p:extLst>
      <p:ext uri="{BB962C8B-B14F-4D97-AF65-F5344CB8AC3E}">
        <p14:creationId xmlns:p14="http://schemas.microsoft.com/office/powerpoint/2010/main" val="1622596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lstStyle/>
          <a:p>
            <a:r>
              <a:rPr lang="en-US" dirty="0"/>
              <a:t>Create a new object, use new keyword, the class name, and ( ) brackets with </a:t>
            </a:r>
            <a:r>
              <a:rPr lang="en-US" i="1" dirty="0"/>
              <a:t>n </a:t>
            </a:r>
            <a:r>
              <a:rPr lang="en-US" dirty="0"/>
              <a:t>optional parameters inside, comma delimited as follows:</a:t>
            </a:r>
          </a:p>
          <a:p>
            <a:r>
              <a:rPr lang="en-US" dirty="0" err="1"/>
              <a:t>var</a:t>
            </a:r>
            <a:r>
              <a:rPr lang="en-US" dirty="0"/>
              <a:t> </a:t>
            </a:r>
            <a:r>
              <a:rPr lang="en-US" dirty="0" err="1"/>
              <a:t>someObject</a:t>
            </a:r>
            <a:r>
              <a:rPr lang="en-US" dirty="0"/>
              <a:t> = </a:t>
            </a:r>
            <a:r>
              <a:rPr lang="en-US" b="1" dirty="0">
                <a:solidFill>
                  <a:schemeClr val="accent2"/>
                </a:solidFill>
              </a:rPr>
              <a:t>new</a:t>
            </a:r>
            <a:r>
              <a:rPr lang="en-US" dirty="0">
                <a:solidFill>
                  <a:schemeClr val="accent2"/>
                </a:solidFill>
              </a:rPr>
              <a:t> </a:t>
            </a:r>
            <a:r>
              <a:rPr lang="en-US" dirty="0" err="1"/>
              <a:t>ObjectName</a:t>
            </a:r>
            <a:r>
              <a:rPr lang="en-US" dirty="0">
                <a:solidFill>
                  <a:srgbClr val="CE2933"/>
                </a:solidFill>
              </a:rPr>
              <a:t>(</a:t>
            </a:r>
            <a:r>
              <a:rPr lang="en-US" dirty="0"/>
              <a:t>p1,p2,..., </a:t>
            </a:r>
            <a:r>
              <a:rPr lang="en-US" dirty="0" err="1"/>
              <a:t>pn</a:t>
            </a:r>
            <a:r>
              <a:rPr lang="en-US" dirty="0">
                <a:solidFill>
                  <a:srgbClr val="CE2933"/>
                </a:solidFill>
              </a:rPr>
              <a:t>)</a:t>
            </a:r>
            <a:r>
              <a:rPr lang="en-US" dirty="0"/>
              <a:t>;</a:t>
            </a:r>
          </a:p>
          <a:p>
            <a:r>
              <a:rPr lang="en-US" dirty="0"/>
              <a:t>For some classes, shortcut constructors are defined</a:t>
            </a:r>
          </a:p>
          <a:p>
            <a:r>
              <a:rPr lang="en-US" dirty="0" err="1"/>
              <a:t>var</a:t>
            </a:r>
            <a:r>
              <a:rPr lang="en-US" dirty="0"/>
              <a:t> greeting = "Good Morning";</a:t>
            </a:r>
          </a:p>
          <a:p>
            <a:r>
              <a:rPr lang="en-US" dirty="0" err="1"/>
              <a:t>vs</a:t>
            </a:r>
            <a:r>
              <a:rPr lang="en-US" dirty="0"/>
              <a:t> the formal:</a:t>
            </a:r>
          </a:p>
          <a:p>
            <a:r>
              <a:rPr lang="en-US" dirty="0" err="1"/>
              <a:t>var</a:t>
            </a:r>
            <a:r>
              <a:rPr lang="en-US" dirty="0"/>
              <a:t> greeting = new String("Good Morning");</a:t>
            </a:r>
          </a:p>
        </p:txBody>
      </p:sp>
    </p:spTree>
    <p:extLst>
      <p:ext uri="{BB962C8B-B14F-4D97-AF65-F5344CB8AC3E}">
        <p14:creationId xmlns:p14="http://schemas.microsoft.com/office/powerpoint/2010/main" val="1692143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a:t>
            </a:r>
          </a:p>
        </p:txBody>
      </p:sp>
      <p:sp>
        <p:nvSpPr>
          <p:cNvPr id="3" name="Content Placeholder 2"/>
          <p:cNvSpPr>
            <a:spLocks noGrp="1"/>
          </p:cNvSpPr>
          <p:nvPr>
            <p:ph idx="1"/>
          </p:nvPr>
        </p:nvSpPr>
        <p:spPr/>
        <p:txBody>
          <a:bodyPr/>
          <a:lstStyle/>
          <a:p>
            <a:r>
              <a:rPr lang="en-US" dirty="0"/>
              <a:t>Each object might have properties that can be accessed, depending on its definition.</a:t>
            </a:r>
          </a:p>
          <a:p>
            <a:r>
              <a:rPr lang="en-US" dirty="0"/>
              <a:t>When a property exists, it can be accessed using </a:t>
            </a:r>
            <a:r>
              <a:rPr lang="en-US" b="1" dirty="0"/>
              <a:t>dot notation </a:t>
            </a:r>
            <a:r>
              <a:rPr lang="en-US" dirty="0"/>
              <a:t>where a dot between the instance name and the property references that property.</a:t>
            </a:r>
          </a:p>
          <a:p>
            <a:r>
              <a:rPr lang="en-US" i="1" dirty="0"/>
              <a:t>//show </a:t>
            </a:r>
            <a:r>
              <a:rPr lang="en-US" i="1" dirty="0" err="1"/>
              <a:t>someObject.property</a:t>
            </a:r>
            <a:r>
              <a:rPr lang="en-US" i="1" dirty="0"/>
              <a:t> to the user</a:t>
            </a:r>
            <a:br>
              <a:rPr lang="en-US" dirty="0"/>
            </a:br>
            <a:r>
              <a:rPr lang="en-US" dirty="0"/>
              <a:t>alert(</a:t>
            </a:r>
            <a:r>
              <a:rPr lang="en-US" dirty="0" err="1">
                <a:solidFill>
                  <a:srgbClr val="CE2933"/>
                </a:solidFill>
              </a:rPr>
              <a:t>someObject</a:t>
            </a:r>
            <a:r>
              <a:rPr lang="en-US" b="1" dirty="0" err="1">
                <a:solidFill>
                  <a:srgbClr val="CE2933"/>
                </a:solidFill>
              </a:rPr>
              <a:t>.</a:t>
            </a:r>
            <a:r>
              <a:rPr lang="en-US" dirty="0" err="1">
                <a:solidFill>
                  <a:srgbClr val="CE2933"/>
                </a:solidFill>
              </a:rPr>
              <a:t>property</a:t>
            </a:r>
            <a:r>
              <a:rPr lang="en-US" dirty="0"/>
              <a:t>);</a:t>
            </a:r>
          </a:p>
        </p:txBody>
      </p:sp>
      <p:sp>
        <p:nvSpPr>
          <p:cNvPr id="4" name="Content Placeholder 3"/>
          <p:cNvSpPr>
            <a:spLocks noGrp="1"/>
          </p:cNvSpPr>
          <p:nvPr>
            <p:ph sz="quarter" idx="13"/>
          </p:nvPr>
        </p:nvSpPr>
        <p:spPr/>
        <p:txBody>
          <a:bodyPr>
            <a:normAutofit lnSpcReduction="10000"/>
          </a:bodyPr>
          <a:lstStyle/>
          <a:p>
            <a:r>
              <a:rPr lang="en-US" dirty="0"/>
              <a:t>Use the dot</a:t>
            </a:r>
          </a:p>
        </p:txBody>
      </p:sp>
    </p:spTree>
    <p:extLst>
      <p:ext uri="{BB962C8B-B14F-4D97-AF65-F5344CB8AC3E}">
        <p14:creationId xmlns:p14="http://schemas.microsoft.com/office/powerpoint/2010/main" val="3625693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a:t>
            </a:r>
          </a:p>
        </p:txBody>
      </p:sp>
      <p:sp>
        <p:nvSpPr>
          <p:cNvPr id="3" name="Content Placeholder 2"/>
          <p:cNvSpPr>
            <a:spLocks noGrp="1"/>
          </p:cNvSpPr>
          <p:nvPr>
            <p:ph idx="1"/>
          </p:nvPr>
        </p:nvSpPr>
        <p:spPr/>
        <p:txBody>
          <a:bodyPr/>
          <a:lstStyle/>
          <a:p>
            <a:r>
              <a:rPr lang="en-US" dirty="0"/>
              <a:t>Use .</a:t>
            </a:r>
          </a:p>
          <a:p>
            <a:r>
              <a:rPr lang="en-US" dirty="0" err="1"/>
              <a:t>someObject</a:t>
            </a:r>
            <a:r>
              <a:rPr lang="en-US" b="1" dirty="0" err="1">
                <a:solidFill>
                  <a:srgbClr val="CE2933"/>
                </a:solidFill>
              </a:rPr>
              <a:t>.doSomething</a:t>
            </a:r>
            <a:r>
              <a:rPr lang="en-US" b="1" dirty="0">
                <a:solidFill>
                  <a:srgbClr val="CE2933"/>
                </a:solidFill>
              </a:rPr>
              <a:t>()</a:t>
            </a:r>
            <a:r>
              <a:rPr lang="en-US" dirty="0"/>
              <a:t>;</a:t>
            </a:r>
          </a:p>
        </p:txBody>
      </p:sp>
      <p:sp>
        <p:nvSpPr>
          <p:cNvPr id="4" name="Content Placeholder 3"/>
          <p:cNvSpPr>
            <a:spLocks noGrp="1"/>
          </p:cNvSpPr>
          <p:nvPr>
            <p:ph sz="quarter" idx="13"/>
          </p:nvPr>
        </p:nvSpPr>
        <p:spPr/>
        <p:txBody>
          <a:bodyPr>
            <a:normAutofit lnSpcReduction="10000"/>
          </a:bodyPr>
          <a:lstStyle/>
          <a:p>
            <a:r>
              <a:rPr lang="en-US" dirty="0"/>
              <a:t>Use the dot, with brackets</a:t>
            </a:r>
          </a:p>
        </p:txBody>
      </p:sp>
    </p:spTree>
    <p:extLst>
      <p:ext uri="{BB962C8B-B14F-4D97-AF65-F5344CB8AC3E}">
        <p14:creationId xmlns:p14="http://schemas.microsoft.com/office/powerpoint/2010/main" val="4049921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Objects Included in JavaScript</a:t>
            </a:r>
          </a:p>
        </p:txBody>
      </p:sp>
      <p:sp>
        <p:nvSpPr>
          <p:cNvPr id="3" name="Content Placeholder 2"/>
          <p:cNvSpPr>
            <a:spLocks noGrp="1"/>
          </p:cNvSpPr>
          <p:nvPr>
            <p:ph idx="1"/>
          </p:nvPr>
        </p:nvSpPr>
        <p:spPr/>
        <p:txBody>
          <a:bodyPr/>
          <a:lstStyle/>
          <a:p>
            <a:r>
              <a:rPr lang="en-US" dirty="0"/>
              <a:t>A number of useful objects are included with JavaScript including:</a:t>
            </a:r>
          </a:p>
          <a:p>
            <a:pPr marL="342900" indent="-342900">
              <a:buFont typeface="Arial"/>
              <a:buChar char="•"/>
            </a:pPr>
            <a:r>
              <a:rPr lang="en-US" dirty="0"/>
              <a:t>Array</a:t>
            </a:r>
          </a:p>
          <a:p>
            <a:pPr marL="342900" indent="-342900">
              <a:buFont typeface="Arial"/>
              <a:buChar char="•"/>
            </a:pPr>
            <a:r>
              <a:rPr lang="en-US" dirty="0"/>
              <a:t>Boolean</a:t>
            </a:r>
          </a:p>
          <a:p>
            <a:pPr marL="342900" indent="-342900">
              <a:buFont typeface="Arial"/>
              <a:buChar char="•"/>
            </a:pPr>
            <a:r>
              <a:rPr lang="en-US" dirty="0"/>
              <a:t>Date</a:t>
            </a:r>
          </a:p>
          <a:p>
            <a:pPr marL="342900" indent="-342900">
              <a:buFont typeface="Arial"/>
              <a:buChar char="•"/>
            </a:pPr>
            <a:r>
              <a:rPr lang="en-US" dirty="0"/>
              <a:t>Math</a:t>
            </a:r>
          </a:p>
          <a:p>
            <a:pPr marL="342900" indent="-342900">
              <a:buFont typeface="Arial"/>
              <a:buChar char="•"/>
            </a:pPr>
            <a:r>
              <a:rPr lang="en-US" dirty="0"/>
              <a:t>String</a:t>
            </a:r>
          </a:p>
          <a:p>
            <a:pPr marL="342900" indent="-342900">
              <a:buFont typeface="Arial"/>
              <a:buChar char="•"/>
            </a:pPr>
            <a:r>
              <a:rPr lang="en-US" dirty="0"/>
              <a:t>Dom objects</a:t>
            </a:r>
          </a:p>
          <a:p>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0202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3" name="Content Placeholder 2"/>
          <p:cNvSpPr>
            <a:spLocks noGrp="1"/>
          </p:cNvSpPr>
          <p:nvPr>
            <p:ph idx="1"/>
          </p:nvPr>
        </p:nvSpPr>
        <p:spPr/>
        <p:txBody>
          <a:bodyPr/>
          <a:lstStyle/>
          <a:p>
            <a:r>
              <a:rPr lang="en-US" dirty="0"/>
              <a:t>The following code creates a new, empty array named greetings:</a:t>
            </a:r>
          </a:p>
          <a:p>
            <a:r>
              <a:rPr lang="en-US" dirty="0" err="1"/>
              <a:t>var</a:t>
            </a:r>
            <a:r>
              <a:rPr lang="en-US" dirty="0"/>
              <a:t> greetings = new Array();</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546514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3" name="Content Placeholder 2"/>
          <p:cNvSpPr>
            <a:spLocks noGrp="1"/>
          </p:cNvSpPr>
          <p:nvPr>
            <p:ph idx="1"/>
          </p:nvPr>
        </p:nvSpPr>
        <p:spPr>
          <a:xfrm>
            <a:off x="914400" y="1646237"/>
            <a:ext cx="7467600" cy="4525963"/>
          </a:xfrm>
        </p:spPr>
        <p:txBody>
          <a:bodyPr/>
          <a:lstStyle/>
          <a:p>
            <a:r>
              <a:rPr lang="en-US" dirty="0"/>
              <a:t>To initialize the array with values, the variable declaration would look like the following:</a:t>
            </a:r>
          </a:p>
          <a:p>
            <a:r>
              <a:rPr lang="en-US" dirty="0" err="1"/>
              <a:t>var</a:t>
            </a:r>
            <a:r>
              <a:rPr lang="en-US" dirty="0"/>
              <a:t> greetings = new Array</a:t>
            </a:r>
            <a:r>
              <a:rPr lang="en-US" dirty="0">
                <a:solidFill>
                  <a:srgbClr val="CE2933"/>
                </a:solidFill>
              </a:rPr>
              <a:t>("Good Morning", "Good Afternoon")</a:t>
            </a:r>
            <a:r>
              <a:rPr lang="en-US" dirty="0"/>
              <a:t>;</a:t>
            </a:r>
          </a:p>
          <a:p>
            <a:r>
              <a:rPr lang="en-US" dirty="0"/>
              <a:t>or, using the square bracket notation:</a:t>
            </a:r>
          </a:p>
          <a:p>
            <a:r>
              <a:rPr lang="en-US" dirty="0" err="1"/>
              <a:t>var</a:t>
            </a:r>
            <a:r>
              <a:rPr lang="en-US" dirty="0"/>
              <a:t> greetings = </a:t>
            </a:r>
            <a:r>
              <a:rPr lang="en-US" dirty="0">
                <a:solidFill>
                  <a:srgbClr val="CE2933"/>
                </a:solidFill>
              </a:rPr>
              <a:t>["Good Morning", "Good Afternoon"]</a:t>
            </a:r>
            <a:r>
              <a:rPr lang="en-US" dirty="0"/>
              <a:t>;</a:t>
            </a:r>
          </a:p>
        </p:txBody>
      </p:sp>
      <p:sp>
        <p:nvSpPr>
          <p:cNvPr id="4" name="Content Placeholder 3"/>
          <p:cNvSpPr>
            <a:spLocks noGrp="1"/>
          </p:cNvSpPr>
          <p:nvPr>
            <p:ph sz="quarter" idx="13"/>
          </p:nvPr>
        </p:nvSpPr>
        <p:spPr/>
        <p:txBody>
          <a:bodyPr>
            <a:normAutofit lnSpcReduction="10000"/>
          </a:bodyPr>
          <a:lstStyle/>
          <a:p>
            <a:r>
              <a:rPr lang="en-US" dirty="0"/>
              <a:t>Initialize with values</a:t>
            </a:r>
          </a:p>
        </p:txBody>
      </p:sp>
    </p:spTree>
    <p:extLst>
      <p:ext uri="{BB962C8B-B14F-4D97-AF65-F5344CB8AC3E}">
        <p14:creationId xmlns:p14="http://schemas.microsoft.com/office/powerpoint/2010/main" val="742468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2238"/>
            <a:ext cx="8534400" cy="1020762"/>
          </a:xfrm>
        </p:spPr>
        <p:txBody>
          <a:bodyPr>
            <a:normAutofit fontScale="90000"/>
          </a:bodyPr>
          <a:lstStyle/>
          <a:p>
            <a:r>
              <a:rPr lang="en-US" dirty="0"/>
              <a:t>Advantages of Client-Side Scripting</a:t>
            </a:r>
          </a:p>
        </p:txBody>
      </p:sp>
      <p:sp>
        <p:nvSpPr>
          <p:cNvPr id="3" name="Content Placeholder 2"/>
          <p:cNvSpPr>
            <a:spLocks noGrp="1"/>
          </p:cNvSpPr>
          <p:nvPr>
            <p:ph idx="1"/>
          </p:nvPr>
        </p:nvSpPr>
        <p:spPr>
          <a:xfrm>
            <a:off x="177452" y="1371600"/>
            <a:ext cx="7442548" cy="4525963"/>
          </a:xfrm>
        </p:spPr>
        <p:txBody>
          <a:bodyPr>
            <a:normAutofit/>
          </a:bodyPr>
          <a:lstStyle/>
          <a:p>
            <a:pPr marL="342900" indent="-342900">
              <a:buFont typeface="Arial"/>
              <a:buChar char="•"/>
            </a:pPr>
            <a:r>
              <a:rPr lang="en-US" dirty="0"/>
              <a:t>Processing can be offloaded from the server to client machines, thereby reducing the load on the server. </a:t>
            </a:r>
          </a:p>
          <a:p>
            <a:pPr marL="342900" indent="-342900">
              <a:buFont typeface="Arial"/>
              <a:buChar char="•"/>
            </a:pPr>
            <a:r>
              <a:rPr lang="en-US" dirty="0"/>
              <a:t>The browser can respond more rapidly to user events.</a:t>
            </a:r>
          </a:p>
          <a:p>
            <a:pPr marL="342900" indent="-342900">
              <a:buFont typeface="Arial"/>
              <a:buChar char="•"/>
            </a:pPr>
            <a:r>
              <a:rPr lang="en-US" dirty="0"/>
              <a:t>JavaScript can interact with the downloaded HTML in a way that the server cannot, creating a user experience more like desktop software than simple HTML ever could.</a:t>
            </a:r>
          </a:p>
        </p:txBody>
      </p:sp>
      <p:sp>
        <p:nvSpPr>
          <p:cNvPr id="4" name="Content Placeholder 3"/>
          <p:cNvSpPr>
            <a:spLocks noGrp="1"/>
          </p:cNvSpPr>
          <p:nvPr>
            <p:ph sz="quarter" idx="13"/>
          </p:nvPr>
        </p:nvSpPr>
        <p:spPr/>
        <p:txBody>
          <a:bodyPr>
            <a:normAutofit lnSpcReduction="10000"/>
          </a:bodyPr>
          <a:lstStyle/>
          <a:p>
            <a:r>
              <a:rPr lang="en-US" dirty="0"/>
              <a:t>It’s good</a:t>
            </a:r>
          </a:p>
        </p:txBody>
      </p:sp>
    </p:spTree>
    <p:extLst>
      <p:ext uri="{BB962C8B-B14F-4D97-AF65-F5344CB8AC3E}">
        <p14:creationId xmlns:p14="http://schemas.microsoft.com/office/powerpoint/2010/main" val="3624559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3" name="Content Placeholder 2"/>
          <p:cNvSpPr>
            <a:spLocks noGrp="1"/>
          </p:cNvSpPr>
          <p:nvPr>
            <p:ph idx="1"/>
          </p:nvPr>
        </p:nvSpPr>
        <p:spPr>
          <a:xfrm>
            <a:off x="533400" y="1295400"/>
            <a:ext cx="7467600" cy="4525963"/>
          </a:xfrm>
        </p:spPr>
        <p:txBody>
          <a:bodyPr>
            <a:normAutofit/>
          </a:bodyPr>
          <a:lstStyle/>
          <a:p>
            <a:r>
              <a:rPr lang="en-US" dirty="0"/>
              <a:t>alert ( greetings</a:t>
            </a:r>
            <a:r>
              <a:rPr lang="en-US" b="1" dirty="0">
                <a:solidFill>
                  <a:srgbClr val="CE2933"/>
                </a:solidFill>
              </a:rPr>
              <a:t>[</a:t>
            </a:r>
            <a:r>
              <a:rPr lang="en-US" dirty="0"/>
              <a:t>0</a:t>
            </a:r>
            <a:r>
              <a:rPr lang="en-US" b="1" dirty="0">
                <a:solidFill>
                  <a:srgbClr val="CE2933"/>
                </a:solidFill>
              </a:rPr>
              <a:t>] </a:t>
            </a:r>
            <a:r>
              <a:rPr lang="en-US" dirty="0"/>
              <a:t>);</a:t>
            </a:r>
          </a:p>
          <a:p>
            <a:r>
              <a:rPr lang="en-US" dirty="0" err="1"/>
              <a:t>Transversing</a:t>
            </a:r>
            <a:r>
              <a:rPr lang="en-US" dirty="0"/>
              <a:t> an array. </a:t>
            </a:r>
          </a:p>
          <a:p>
            <a:r>
              <a:rPr lang="en-US" dirty="0"/>
              <a:t>for (</a:t>
            </a:r>
            <a:r>
              <a:rPr lang="en-US" dirty="0" err="1"/>
              <a:t>var</a:t>
            </a:r>
            <a:r>
              <a:rPr lang="en-US" dirty="0"/>
              <a:t> </a:t>
            </a:r>
            <a:r>
              <a:rPr lang="en-US" dirty="0" err="1"/>
              <a:t>i</a:t>
            </a:r>
            <a:r>
              <a:rPr lang="en-US" dirty="0"/>
              <a:t> = 0; </a:t>
            </a:r>
            <a:r>
              <a:rPr lang="en-US" dirty="0" err="1"/>
              <a:t>i</a:t>
            </a:r>
            <a:r>
              <a:rPr lang="en-US" dirty="0"/>
              <a:t> &lt; </a:t>
            </a:r>
            <a:r>
              <a:rPr lang="en-US" dirty="0" err="1"/>
              <a:t>greetings</a:t>
            </a:r>
            <a:r>
              <a:rPr lang="en-US" b="1" dirty="0" err="1">
                <a:solidFill>
                  <a:srgbClr val="CE2933"/>
                </a:solidFill>
              </a:rPr>
              <a:t>.length</a:t>
            </a:r>
            <a:r>
              <a:rPr lang="en-US" dirty="0"/>
              <a:t>; </a:t>
            </a:r>
            <a:r>
              <a:rPr lang="en-US" dirty="0" err="1"/>
              <a:t>i</a:t>
            </a:r>
            <a:r>
              <a:rPr lang="en-US" dirty="0"/>
              <a:t>++){</a:t>
            </a:r>
          </a:p>
          <a:p>
            <a:r>
              <a:rPr lang="en-US" dirty="0"/>
              <a:t>	alert(greetings[</a:t>
            </a:r>
            <a:r>
              <a:rPr lang="en-US" dirty="0" err="1"/>
              <a:t>i</a:t>
            </a:r>
            <a:r>
              <a:rPr lang="en-US" dirty="0"/>
              <a:t>]);</a:t>
            </a:r>
          </a:p>
          <a:p>
            <a:r>
              <a:rPr lang="en-US" dirty="0"/>
              <a:t>}</a:t>
            </a:r>
          </a:p>
        </p:txBody>
      </p:sp>
      <p:sp>
        <p:nvSpPr>
          <p:cNvPr id="4" name="Content Placeholder 3"/>
          <p:cNvSpPr>
            <a:spLocks noGrp="1"/>
          </p:cNvSpPr>
          <p:nvPr>
            <p:ph sz="quarter" idx="13"/>
          </p:nvPr>
        </p:nvSpPr>
        <p:spPr/>
        <p:txBody>
          <a:bodyPr>
            <a:normAutofit lnSpcReduction="10000"/>
          </a:bodyPr>
          <a:lstStyle/>
          <a:p>
            <a:r>
              <a:rPr lang="en-US" dirty="0"/>
              <a:t>Access and Traverse</a:t>
            </a:r>
          </a:p>
        </p:txBody>
      </p:sp>
    </p:spTree>
    <p:extLst>
      <p:ext uri="{BB962C8B-B14F-4D97-AF65-F5344CB8AC3E}">
        <p14:creationId xmlns:p14="http://schemas.microsoft.com/office/powerpoint/2010/main" val="2629906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4" name="Content Placeholder 3"/>
          <p:cNvSpPr>
            <a:spLocks noGrp="1"/>
          </p:cNvSpPr>
          <p:nvPr>
            <p:ph sz="quarter" idx="13"/>
          </p:nvPr>
        </p:nvSpPr>
        <p:spPr/>
        <p:txBody>
          <a:bodyPr>
            <a:normAutofit lnSpcReduction="10000"/>
          </a:bodyPr>
          <a:lstStyle/>
          <a:p>
            <a:r>
              <a:rPr lang="en-US" dirty="0"/>
              <a:t>Index and Value</a:t>
            </a:r>
          </a:p>
        </p:txBody>
      </p:sp>
      <p:pic>
        <p:nvPicPr>
          <p:cNvPr id="6" name="Content Placeholder 5" descr="4071506016.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118259" b="-118259"/>
          <a:stretch>
            <a:fillRect/>
          </a:stretch>
        </p:blipFill>
        <p:spPr/>
      </p:pic>
    </p:spTree>
    <p:extLst>
      <p:ext uri="{BB962C8B-B14F-4D97-AF65-F5344CB8AC3E}">
        <p14:creationId xmlns:p14="http://schemas.microsoft.com/office/powerpoint/2010/main" val="9623745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4" name="Content Placeholder 3"/>
          <p:cNvSpPr>
            <a:spLocks noGrp="1"/>
          </p:cNvSpPr>
          <p:nvPr>
            <p:ph sz="quarter" idx="13"/>
          </p:nvPr>
        </p:nvSpPr>
        <p:spPr/>
        <p:txBody>
          <a:bodyPr>
            <a:normAutofit lnSpcReduction="10000"/>
          </a:bodyPr>
          <a:lstStyle/>
          <a:p>
            <a:r>
              <a:rPr lang="en-US" dirty="0"/>
              <a:t>Modifying an array</a:t>
            </a:r>
          </a:p>
        </p:txBody>
      </p:sp>
      <p:sp>
        <p:nvSpPr>
          <p:cNvPr id="3" name="Content Placeholder 2"/>
          <p:cNvSpPr>
            <a:spLocks noGrp="1"/>
          </p:cNvSpPr>
          <p:nvPr>
            <p:ph idx="1"/>
          </p:nvPr>
        </p:nvSpPr>
        <p:spPr/>
        <p:txBody>
          <a:bodyPr/>
          <a:lstStyle/>
          <a:p>
            <a:r>
              <a:rPr lang="en-US" dirty="0"/>
              <a:t>To add an item to an existing array, you can use the </a:t>
            </a:r>
            <a:r>
              <a:rPr lang="en-US" b="1" dirty="0"/>
              <a:t>push</a:t>
            </a:r>
            <a:r>
              <a:rPr lang="en-US" dirty="0"/>
              <a:t> method.</a:t>
            </a:r>
          </a:p>
          <a:p>
            <a:r>
              <a:rPr lang="en-US" dirty="0" err="1"/>
              <a:t>greetings</a:t>
            </a:r>
            <a:r>
              <a:rPr lang="en-US" b="1" dirty="0" err="1">
                <a:solidFill>
                  <a:srgbClr val="CE2933"/>
                </a:solidFill>
              </a:rPr>
              <a:t>.push</a:t>
            </a:r>
            <a:r>
              <a:rPr lang="en-US" dirty="0"/>
              <a:t>("Good Evening");</a:t>
            </a:r>
          </a:p>
          <a:p>
            <a:r>
              <a:rPr lang="en-US" dirty="0"/>
              <a:t>The </a:t>
            </a:r>
            <a:r>
              <a:rPr lang="en-US" b="1" dirty="0"/>
              <a:t>pop</a:t>
            </a:r>
            <a:r>
              <a:rPr lang="en-US" dirty="0"/>
              <a:t> method can be used to remove an item from the back of an array.</a:t>
            </a:r>
          </a:p>
          <a:p>
            <a:r>
              <a:rPr lang="en-US" dirty="0"/>
              <a:t>Additional methods: </a:t>
            </a:r>
            <a:r>
              <a:rPr lang="en-US" dirty="0" err="1"/>
              <a:t>concat</a:t>
            </a:r>
            <a:r>
              <a:rPr lang="en-US" dirty="0"/>
              <a:t>(), slice(), join(), reverse(), shift(), and sort()</a:t>
            </a:r>
          </a:p>
        </p:txBody>
      </p:sp>
    </p:spTree>
    <p:extLst>
      <p:ext uri="{BB962C8B-B14F-4D97-AF65-F5344CB8AC3E}">
        <p14:creationId xmlns:p14="http://schemas.microsoft.com/office/powerpoint/2010/main" val="29337876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a:t>
            </a:r>
          </a:p>
        </p:txBody>
      </p:sp>
      <p:sp>
        <p:nvSpPr>
          <p:cNvPr id="3" name="Content Placeholder 2"/>
          <p:cNvSpPr>
            <a:spLocks noGrp="1"/>
          </p:cNvSpPr>
          <p:nvPr>
            <p:ph idx="1"/>
          </p:nvPr>
        </p:nvSpPr>
        <p:spPr/>
        <p:txBody>
          <a:bodyPr>
            <a:normAutofit lnSpcReduction="10000"/>
          </a:bodyPr>
          <a:lstStyle/>
          <a:p>
            <a:r>
              <a:rPr lang="en-US" dirty="0"/>
              <a:t>The </a:t>
            </a:r>
            <a:r>
              <a:rPr lang="en-US" b="1" dirty="0"/>
              <a:t>Math class </a:t>
            </a:r>
            <a:r>
              <a:rPr lang="en-US" dirty="0"/>
              <a:t>allows one to access common mathematic functions and common values quickly in one place.</a:t>
            </a:r>
          </a:p>
          <a:p>
            <a:r>
              <a:rPr lang="en-US" dirty="0"/>
              <a:t>Methods max(), min(), pow(), </a:t>
            </a:r>
            <a:r>
              <a:rPr lang="en-US" dirty="0" err="1"/>
              <a:t>sqrt</a:t>
            </a:r>
            <a:r>
              <a:rPr lang="en-US" dirty="0"/>
              <a:t>(), and </a:t>
            </a:r>
            <a:r>
              <a:rPr lang="en-US" dirty="0" err="1"/>
              <a:t>exp</a:t>
            </a:r>
            <a:r>
              <a:rPr lang="en-US" dirty="0"/>
              <a:t>(),  sin(), cos(), and </a:t>
            </a:r>
            <a:r>
              <a:rPr lang="en-US" dirty="0" err="1"/>
              <a:t>arctan</a:t>
            </a:r>
            <a:r>
              <a:rPr lang="en-US" dirty="0"/>
              <a:t>().</a:t>
            </a:r>
          </a:p>
          <a:p>
            <a:r>
              <a:rPr lang="en-US" dirty="0"/>
              <a:t>Many mathematical constants are defined such as PI, E, SQRT2, and some others</a:t>
            </a:r>
          </a:p>
          <a:p>
            <a:r>
              <a:rPr lang="en-US" b="1" dirty="0" err="1"/>
              <a:t>Math.PI</a:t>
            </a:r>
            <a:r>
              <a:rPr lang="en-US" b="1" dirty="0"/>
              <a:t>;</a:t>
            </a:r>
            <a:r>
              <a:rPr lang="en-US" dirty="0"/>
              <a:t> </a:t>
            </a:r>
            <a:r>
              <a:rPr lang="en-US" i="1" dirty="0"/>
              <a:t>// 3.141592657</a:t>
            </a:r>
          </a:p>
          <a:p>
            <a:r>
              <a:rPr lang="en-US" b="1" dirty="0" err="1"/>
              <a:t>Math.sqrt</a:t>
            </a:r>
            <a:r>
              <a:rPr lang="en-US" b="1" dirty="0"/>
              <a:t>(4); </a:t>
            </a:r>
            <a:r>
              <a:rPr lang="en-US" i="1" dirty="0"/>
              <a:t>// square root of 4 is 2.</a:t>
            </a:r>
          </a:p>
          <a:p>
            <a:r>
              <a:rPr lang="en-US" b="1" dirty="0" err="1"/>
              <a:t>Math.random</a:t>
            </a:r>
            <a:r>
              <a:rPr lang="en-US" b="1" dirty="0"/>
              <a:t>(); </a:t>
            </a:r>
            <a:r>
              <a:rPr lang="en-US" i="1" dirty="0"/>
              <a:t>// random number between 0 and 1</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1437967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a:t>
            </a:r>
          </a:p>
        </p:txBody>
      </p:sp>
      <p:sp>
        <p:nvSpPr>
          <p:cNvPr id="3" name="Content Placeholder 2"/>
          <p:cNvSpPr>
            <a:spLocks noGrp="1"/>
          </p:cNvSpPr>
          <p:nvPr>
            <p:ph idx="1"/>
          </p:nvPr>
        </p:nvSpPr>
        <p:spPr>
          <a:xfrm>
            <a:off x="914400" y="1646237"/>
            <a:ext cx="7467600" cy="4525963"/>
          </a:xfrm>
        </p:spPr>
        <p:txBody>
          <a:bodyPr>
            <a:normAutofit/>
          </a:bodyPr>
          <a:lstStyle/>
          <a:p>
            <a:r>
              <a:rPr lang="en-US" dirty="0"/>
              <a:t>The </a:t>
            </a:r>
            <a:r>
              <a:rPr lang="en-US" b="1" dirty="0"/>
              <a:t>String class </a:t>
            </a:r>
            <a:r>
              <a:rPr lang="en-US" dirty="0"/>
              <a:t>has already been used without us even knowing it.</a:t>
            </a:r>
          </a:p>
          <a:p>
            <a:r>
              <a:rPr lang="en-US" b="1" dirty="0"/>
              <a:t>Constructor usage</a:t>
            </a:r>
          </a:p>
          <a:p>
            <a:r>
              <a:rPr lang="en-US" dirty="0" err="1"/>
              <a:t>var</a:t>
            </a:r>
            <a:r>
              <a:rPr lang="en-US" dirty="0"/>
              <a:t> greet = new String("Good"); </a:t>
            </a:r>
            <a:r>
              <a:rPr lang="en-US" i="1" dirty="0"/>
              <a:t>// long form constructor</a:t>
            </a:r>
          </a:p>
          <a:p>
            <a:r>
              <a:rPr lang="en-US" dirty="0" err="1"/>
              <a:t>var</a:t>
            </a:r>
            <a:r>
              <a:rPr lang="en-US" dirty="0"/>
              <a:t> greet = "Good"; </a:t>
            </a:r>
            <a:r>
              <a:rPr lang="en-US" i="1" dirty="0"/>
              <a:t>// shortcut constructor</a:t>
            </a:r>
            <a:endParaRPr lang="en-US" dirty="0"/>
          </a:p>
          <a:p>
            <a:r>
              <a:rPr lang="en-US" b="1" dirty="0"/>
              <a:t>Length of a string</a:t>
            </a:r>
          </a:p>
          <a:p>
            <a:r>
              <a:rPr lang="en-US" dirty="0"/>
              <a:t>alert (</a:t>
            </a:r>
            <a:r>
              <a:rPr lang="en-US" dirty="0" err="1"/>
              <a:t>greet</a:t>
            </a:r>
            <a:r>
              <a:rPr lang="en-US" b="1" dirty="0" err="1">
                <a:solidFill>
                  <a:srgbClr val="CE2933"/>
                </a:solidFill>
              </a:rPr>
              <a:t>.length</a:t>
            </a:r>
            <a:r>
              <a:rPr lang="en-US" dirty="0"/>
              <a:t>); </a:t>
            </a:r>
            <a:r>
              <a:rPr lang="en-US" i="1" dirty="0"/>
              <a:t>// will display </a:t>
            </a:r>
            <a:r>
              <a:rPr lang="en-US" dirty="0"/>
              <a:t>"</a:t>
            </a:r>
            <a:r>
              <a:rPr lang="en-US" i="1" dirty="0"/>
              <a:t>4</a:t>
            </a:r>
            <a:r>
              <a:rPr lang="en-US" dirty="0"/>
              <a:t>"</a:t>
            </a:r>
            <a:endParaRPr lang="en-US" b="1"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9907766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a:t>
            </a:r>
          </a:p>
        </p:txBody>
      </p:sp>
      <p:sp>
        <p:nvSpPr>
          <p:cNvPr id="3" name="Content Placeholder 2"/>
          <p:cNvSpPr>
            <a:spLocks noGrp="1"/>
          </p:cNvSpPr>
          <p:nvPr>
            <p:ph idx="1"/>
          </p:nvPr>
        </p:nvSpPr>
        <p:spPr>
          <a:xfrm>
            <a:off x="914400" y="1646237"/>
            <a:ext cx="7467600" cy="4525963"/>
          </a:xfrm>
        </p:spPr>
        <p:txBody>
          <a:bodyPr>
            <a:normAutofit/>
          </a:bodyPr>
          <a:lstStyle/>
          <a:p>
            <a:r>
              <a:rPr lang="en-US" dirty="0" err="1"/>
              <a:t>var</a:t>
            </a:r>
            <a:r>
              <a:rPr lang="en-US" dirty="0"/>
              <a:t> </a:t>
            </a:r>
            <a:r>
              <a:rPr lang="en-US" dirty="0" err="1"/>
              <a:t>str</a:t>
            </a:r>
            <a:r>
              <a:rPr lang="en-US" dirty="0"/>
              <a:t> = </a:t>
            </a:r>
            <a:r>
              <a:rPr lang="en-US" dirty="0" err="1"/>
              <a:t>greet</a:t>
            </a:r>
            <a:r>
              <a:rPr lang="en-US" b="1" dirty="0" err="1">
                <a:solidFill>
                  <a:srgbClr val="CE2933"/>
                </a:solidFill>
              </a:rPr>
              <a:t>.concat</a:t>
            </a:r>
            <a:r>
              <a:rPr lang="en-US" dirty="0"/>
              <a:t>("Morning"); </a:t>
            </a:r>
            <a:r>
              <a:rPr lang="en-US" i="1" dirty="0"/>
              <a:t>// Long form concatenation</a:t>
            </a:r>
          </a:p>
          <a:p>
            <a:r>
              <a:rPr lang="en-US" dirty="0" err="1"/>
              <a:t>var</a:t>
            </a:r>
            <a:r>
              <a:rPr lang="en-US" dirty="0"/>
              <a:t> </a:t>
            </a:r>
            <a:r>
              <a:rPr lang="en-US" dirty="0" err="1"/>
              <a:t>str</a:t>
            </a:r>
            <a:r>
              <a:rPr lang="en-US" dirty="0"/>
              <a:t> = greet</a:t>
            </a:r>
            <a:r>
              <a:rPr lang="en-US" b="1" dirty="0">
                <a:solidFill>
                  <a:srgbClr val="CE2933"/>
                </a:solidFill>
              </a:rPr>
              <a:t> + </a:t>
            </a:r>
            <a:r>
              <a:rPr lang="en-US" dirty="0"/>
              <a:t>"Morning"; </a:t>
            </a:r>
            <a:r>
              <a:rPr lang="en-US" i="1" dirty="0"/>
              <a:t>// + operator concatenation</a:t>
            </a:r>
          </a:p>
          <a:p>
            <a:r>
              <a:rPr lang="en-US" dirty="0"/>
              <a:t>Many other useful methods exist within the String class, such as </a:t>
            </a:r>
          </a:p>
          <a:p>
            <a:pPr marL="342900" indent="-342900">
              <a:buFont typeface="Arial"/>
              <a:buChar char="•"/>
            </a:pPr>
            <a:r>
              <a:rPr lang="en-US" dirty="0"/>
              <a:t>accessing a single character using </a:t>
            </a:r>
            <a:r>
              <a:rPr lang="en-US" dirty="0" err="1"/>
              <a:t>charAt</a:t>
            </a:r>
            <a:r>
              <a:rPr lang="en-US" dirty="0"/>
              <a:t>()</a:t>
            </a:r>
          </a:p>
          <a:p>
            <a:pPr marL="342900" indent="-342900">
              <a:buFont typeface="Arial"/>
              <a:buChar char="•"/>
            </a:pPr>
            <a:r>
              <a:rPr lang="en-US" dirty="0"/>
              <a:t>searching for one using </a:t>
            </a:r>
            <a:r>
              <a:rPr lang="en-US" dirty="0" err="1"/>
              <a:t>indexOf</a:t>
            </a:r>
            <a:r>
              <a:rPr lang="en-US" dirty="0"/>
              <a:t>(). </a:t>
            </a:r>
          </a:p>
          <a:p>
            <a:r>
              <a:rPr lang="en-US" dirty="0"/>
              <a:t>Strings allow splitting a string into an array, searching and matching with split(), search(), and match() methods.</a:t>
            </a:r>
            <a:endParaRPr lang="en-US" b="1" dirty="0"/>
          </a:p>
        </p:txBody>
      </p:sp>
      <p:sp>
        <p:nvSpPr>
          <p:cNvPr id="4" name="Content Placeholder 3"/>
          <p:cNvSpPr>
            <a:spLocks noGrp="1"/>
          </p:cNvSpPr>
          <p:nvPr>
            <p:ph sz="quarter" idx="13"/>
          </p:nvPr>
        </p:nvSpPr>
        <p:spPr/>
        <p:txBody>
          <a:bodyPr>
            <a:normAutofit lnSpcReduction="10000"/>
          </a:bodyPr>
          <a:lstStyle/>
          <a:p>
            <a:r>
              <a:rPr lang="en-US" dirty="0"/>
              <a:t>Concatenation and so much more</a:t>
            </a:r>
          </a:p>
        </p:txBody>
      </p:sp>
    </p:spTree>
    <p:extLst>
      <p:ext uri="{BB962C8B-B14F-4D97-AF65-F5344CB8AC3E}">
        <p14:creationId xmlns:p14="http://schemas.microsoft.com/office/powerpoint/2010/main" val="1444359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Date</a:t>
            </a:r>
          </a:p>
        </p:txBody>
      </p:sp>
      <p:sp>
        <p:nvSpPr>
          <p:cNvPr id="3" name="Content Placeholder 2"/>
          <p:cNvSpPr>
            <a:spLocks noGrp="1"/>
          </p:cNvSpPr>
          <p:nvPr>
            <p:ph idx="1"/>
          </p:nvPr>
        </p:nvSpPr>
        <p:spPr>
          <a:xfrm>
            <a:off x="914400" y="1646237"/>
            <a:ext cx="7467600" cy="4525963"/>
          </a:xfrm>
        </p:spPr>
        <p:txBody>
          <a:bodyPr>
            <a:normAutofit/>
          </a:bodyPr>
          <a:lstStyle/>
          <a:p>
            <a:r>
              <a:rPr lang="en-US" dirty="0"/>
              <a:t>Use it to show the current date or create date objects for particular dates. </a:t>
            </a:r>
          </a:p>
          <a:p>
            <a:r>
              <a:rPr lang="en-US" dirty="0"/>
              <a:t>To display today’s date as a </a:t>
            </a:r>
            <a:r>
              <a:rPr lang="en-US" dirty="0" err="1"/>
              <a:t>string,Create</a:t>
            </a:r>
            <a:r>
              <a:rPr lang="en-US" dirty="0"/>
              <a:t> a new object and use the </a:t>
            </a:r>
            <a:r>
              <a:rPr lang="en-US" dirty="0" err="1"/>
              <a:t>toString</a:t>
            </a:r>
            <a:r>
              <a:rPr lang="en-US" dirty="0"/>
              <a:t>() method.</a:t>
            </a:r>
          </a:p>
          <a:p>
            <a:r>
              <a:rPr lang="en-US" dirty="0" err="1"/>
              <a:t>var</a:t>
            </a:r>
            <a:r>
              <a:rPr lang="en-US" dirty="0"/>
              <a:t> d = </a:t>
            </a:r>
            <a:r>
              <a:rPr lang="en-US" b="1" dirty="0">
                <a:solidFill>
                  <a:srgbClr val="CE2933"/>
                </a:solidFill>
              </a:rPr>
              <a:t>new Date();</a:t>
            </a:r>
          </a:p>
          <a:p>
            <a:r>
              <a:rPr lang="en-US" i="1" dirty="0">
                <a:solidFill>
                  <a:schemeClr val="accent1"/>
                </a:solidFill>
              </a:rPr>
              <a:t>// This outputs Today is Mon Nov 12 2012 15:40:19 GMT-0700</a:t>
            </a:r>
          </a:p>
          <a:p>
            <a:r>
              <a:rPr lang="en-US" dirty="0"/>
              <a:t>alert ("Today is "+ </a:t>
            </a:r>
            <a:r>
              <a:rPr lang="en-US" b="1" dirty="0" err="1">
                <a:solidFill>
                  <a:srgbClr val="CE2933"/>
                </a:solidFill>
              </a:rPr>
              <a:t>d.toString</a:t>
            </a:r>
            <a:r>
              <a:rPr lang="en-US" b="1" dirty="0">
                <a:solidFill>
                  <a:srgbClr val="CE2933"/>
                </a:solidFill>
              </a:rPr>
              <a:t>()</a:t>
            </a:r>
            <a:r>
              <a:rPr lang="en-US" dirty="0"/>
              <a:t>);</a:t>
            </a:r>
            <a:endParaRPr lang="en-US" b="1" dirty="0"/>
          </a:p>
        </p:txBody>
      </p:sp>
      <p:sp>
        <p:nvSpPr>
          <p:cNvPr id="4" name="Content Placeholder 3"/>
          <p:cNvSpPr>
            <a:spLocks noGrp="1"/>
          </p:cNvSpPr>
          <p:nvPr>
            <p:ph sz="quarter" idx="13"/>
          </p:nvPr>
        </p:nvSpPr>
        <p:spPr/>
        <p:txBody>
          <a:bodyPr>
            <a:normAutofit lnSpcReduction="10000"/>
          </a:bodyPr>
          <a:lstStyle/>
          <a:p>
            <a:r>
              <a:rPr lang="en-US" dirty="0"/>
              <a:t>Not that kind</a:t>
            </a:r>
          </a:p>
        </p:txBody>
      </p:sp>
    </p:spTree>
    <p:extLst>
      <p:ext uri="{BB962C8B-B14F-4D97-AF65-F5344CB8AC3E}">
        <p14:creationId xmlns:p14="http://schemas.microsoft.com/office/powerpoint/2010/main" val="1745028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Document Object Model (DOM)</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6</a:t>
            </a:r>
            <a:r>
              <a:rPr lang="en-US" dirty="0"/>
              <a:t> of 8</a:t>
            </a:r>
            <a:endParaRPr lang="en-US" dirty="0">
              <a:solidFill>
                <a:schemeClr val="tx1"/>
              </a:solidFill>
            </a:endParaRPr>
          </a:p>
        </p:txBody>
      </p:sp>
    </p:spTree>
    <p:extLst>
      <p:ext uri="{BB962C8B-B14F-4D97-AF65-F5344CB8AC3E}">
        <p14:creationId xmlns:p14="http://schemas.microsoft.com/office/powerpoint/2010/main" val="24340921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p:txBody>
          <a:bodyPr>
            <a:normAutofit/>
          </a:bodyPr>
          <a:lstStyle/>
          <a:p>
            <a:r>
              <a:rPr lang="en-US" dirty="0"/>
              <a:t>JavaScript is almost always used to interact with the HTML document in which it is contained.</a:t>
            </a:r>
          </a:p>
          <a:p>
            <a:r>
              <a:rPr lang="en-US" dirty="0"/>
              <a:t>This is accomplished through a programming interface (API) called the </a:t>
            </a:r>
            <a:r>
              <a:rPr lang="en-US" b="1" dirty="0"/>
              <a:t>Document Object Model.</a:t>
            </a:r>
          </a:p>
          <a:p>
            <a:r>
              <a:rPr lang="en-US" dirty="0"/>
              <a:t>According to the W3C, the DOM is a:</a:t>
            </a:r>
          </a:p>
          <a:p>
            <a:r>
              <a:rPr lang="en-US" i="1" dirty="0"/>
              <a:t>Platform- and language-neutral interface that will allow programs and scripts to dynamically access and update the content, structure and style of documents.</a:t>
            </a:r>
            <a:endParaRPr lang="en-US" dirty="0"/>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Tree>
    <p:extLst>
      <p:ext uri="{BB962C8B-B14F-4D97-AF65-F5344CB8AC3E}">
        <p14:creationId xmlns:p14="http://schemas.microsoft.com/office/powerpoint/2010/main" val="633037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a:xfrm>
            <a:off x="914400" y="1295401"/>
            <a:ext cx="7162800" cy="4876800"/>
          </a:xfrm>
        </p:spPr>
        <p:txBody>
          <a:bodyPr>
            <a:normAutofit/>
          </a:bodyPr>
          <a:lstStyle/>
          <a:p>
            <a:r>
              <a:rPr lang="en-US" dirty="0"/>
              <a:t>We already know all about the DOM, but by another name. </a:t>
            </a:r>
          </a:p>
          <a:p>
            <a:r>
              <a:rPr lang="en-US" dirty="0"/>
              <a:t>(HTML) is formally called the </a:t>
            </a:r>
            <a:r>
              <a:rPr lang="en-US" b="1" dirty="0"/>
              <a:t>DOM Tree </a:t>
            </a:r>
            <a:r>
              <a:rPr lang="en-US" dirty="0"/>
              <a:t>with the root, or topmost object called the </a:t>
            </a:r>
            <a:r>
              <a:rPr lang="en-US" b="1" dirty="0"/>
              <a:t>Document Root</a:t>
            </a:r>
            <a:r>
              <a:rPr lang="en-US" dirty="0"/>
              <a:t>.</a:t>
            </a:r>
          </a:p>
        </p:txBody>
      </p:sp>
      <p:sp>
        <p:nvSpPr>
          <p:cNvPr id="4" name="Content Placeholder 3"/>
          <p:cNvSpPr>
            <a:spLocks noGrp="1"/>
          </p:cNvSpPr>
          <p:nvPr>
            <p:ph sz="quarter" idx="13"/>
          </p:nvPr>
        </p:nvSpPr>
        <p:spPr/>
        <p:txBody>
          <a:bodyPr>
            <a:normAutofit lnSpcReduction="10000"/>
          </a:bodyPr>
          <a:lstStyle/>
          <a:p>
            <a:r>
              <a:rPr lang="en-US" dirty="0"/>
              <a:t>Seems familiar, because it is!</a:t>
            </a:r>
          </a:p>
        </p:txBody>
      </p:sp>
      <p:pic>
        <p:nvPicPr>
          <p:cNvPr id="5" name="Picture 4" descr="4071506017.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2819400"/>
            <a:ext cx="6671456" cy="3604942"/>
          </a:xfrm>
          <a:prstGeom prst="rect">
            <a:avLst/>
          </a:prstGeom>
        </p:spPr>
      </p:pic>
    </p:spTree>
    <p:extLst>
      <p:ext uri="{BB962C8B-B14F-4D97-AF65-F5344CB8AC3E}">
        <p14:creationId xmlns:p14="http://schemas.microsoft.com/office/powerpoint/2010/main" val="1264140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2238"/>
            <a:ext cx="8534400" cy="1020762"/>
          </a:xfrm>
        </p:spPr>
        <p:txBody>
          <a:bodyPr>
            <a:normAutofit/>
          </a:bodyPr>
          <a:lstStyle/>
          <a:p>
            <a:r>
              <a:rPr lang="en-US" sz="2800" dirty="0"/>
              <a:t>Disadvantages Client-Side Scripting</a:t>
            </a:r>
          </a:p>
        </p:txBody>
      </p:sp>
      <p:sp>
        <p:nvSpPr>
          <p:cNvPr id="3" name="Content Placeholder 2"/>
          <p:cNvSpPr>
            <a:spLocks noGrp="1"/>
          </p:cNvSpPr>
          <p:nvPr>
            <p:ph idx="1"/>
          </p:nvPr>
        </p:nvSpPr>
        <p:spPr>
          <a:xfrm>
            <a:off x="152400" y="1178490"/>
            <a:ext cx="7696200" cy="4525963"/>
          </a:xfrm>
        </p:spPr>
        <p:txBody>
          <a:bodyPr>
            <a:normAutofit/>
          </a:bodyPr>
          <a:lstStyle/>
          <a:p>
            <a:pPr marL="342900" indent="-342900">
              <a:buFont typeface="Arial"/>
              <a:buChar char="•"/>
            </a:pPr>
            <a:r>
              <a:rPr lang="en-US" dirty="0"/>
              <a:t>There is no guarantee that the client has JavaScript enabled </a:t>
            </a:r>
          </a:p>
          <a:p>
            <a:pPr marL="342900" indent="-342900">
              <a:buFont typeface="Arial"/>
              <a:buChar char="•"/>
            </a:pPr>
            <a:r>
              <a:rPr lang="en-US" dirty="0"/>
              <a:t>What works in one browser, may generate an error in another.</a:t>
            </a:r>
          </a:p>
          <a:p>
            <a:pPr marL="342900" indent="-342900">
              <a:buFont typeface="Arial"/>
              <a:buChar char="•"/>
            </a:pPr>
            <a:r>
              <a:rPr lang="en-US" dirty="0"/>
              <a:t>JavaScript-heavy web applications can be complicated to debug and maintain. </a:t>
            </a:r>
          </a:p>
        </p:txBody>
      </p:sp>
      <p:sp>
        <p:nvSpPr>
          <p:cNvPr id="4" name="Content Placeholder 3"/>
          <p:cNvSpPr>
            <a:spLocks noGrp="1"/>
          </p:cNvSpPr>
          <p:nvPr>
            <p:ph sz="quarter" idx="13"/>
          </p:nvPr>
        </p:nvSpPr>
        <p:spPr/>
        <p:txBody>
          <a:bodyPr>
            <a:normAutofit lnSpcReduction="10000"/>
          </a:bodyPr>
          <a:lstStyle/>
          <a:p>
            <a:r>
              <a:rPr lang="en-US" dirty="0"/>
              <a:t>There are challenges</a:t>
            </a:r>
          </a:p>
        </p:txBody>
      </p:sp>
    </p:spTree>
    <p:extLst>
      <p:ext uri="{BB962C8B-B14F-4D97-AF65-F5344CB8AC3E}">
        <p14:creationId xmlns:p14="http://schemas.microsoft.com/office/powerpoint/2010/main" val="19043515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Nodes</a:t>
            </a:r>
          </a:p>
        </p:txBody>
      </p:sp>
      <p:sp>
        <p:nvSpPr>
          <p:cNvPr id="3" name="Content Placeholder 2"/>
          <p:cNvSpPr>
            <a:spLocks noGrp="1"/>
          </p:cNvSpPr>
          <p:nvPr>
            <p:ph idx="1"/>
          </p:nvPr>
        </p:nvSpPr>
        <p:spPr>
          <a:xfrm>
            <a:off x="914400" y="1600199"/>
            <a:ext cx="6400800" cy="4572001"/>
          </a:xfrm>
        </p:spPr>
        <p:txBody>
          <a:bodyPr>
            <a:normAutofit/>
          </a:bodyPr>
          <a:lstStyle/>
          <a:p>
            <a:r>
              <a:rPr lang="en-US" dirty="0"/>
              <a:t>In the DOM, each element within the HTML document is called a </a:t>
            </a:r>
            <a:r>
              <a:rPr lang="en-US" b="1" dirty="0"/>
              <a:t>node.</a:t>
            </a:r>
            <a:r>
              <a:rPr lang="en-US" dirty="0"/>
              <a:t> If the DOM is a tree, then each node is an individual branch. </a:t>
            </a:r>
          </a:p>
          <a:p>
            <a:r>
              <a:rPr lang="en-US" dirty="0"/>
              <a:t>There are:</a:t>
            </a:r>
          </a:p>
          <a:p>
            <a:pPr marL="342900" indent="-342900">
              <a:buFont typeface="Arial"/>
              <a:buChar char="•"/>
            </a:pPr>
            <a:r>
              <a:rPr lang="en-US" dirty="0"/>
              <a:t>element nodes,</a:t>
            </a:r>
          </a:p>
          <a:p>
            <a:pPr marL="342900" indent="-342900">
              <a:buFont typeface="Arial"/>
              <a:buChar char="•"/>
            </a:pPr>
            <a:r>
              <a:rPr lang="en-US" dirty="0"/>
              <a:t>text nodes, and </a:t>
            </a:r>
          </a:p>
          <a:p>
            <a:pPr marL="342900" indent="-342900">
              <a:buFont typeface="Arial"/>
              <a:buChar char="•"/>
            </a:pPr>
            <a:r>
              <a:rPr lang="en-US" dirty="0"/>
              <a:t>attribute nodes</a:t>
            </a:r>
          </a:p>
          <a:p>
            <a:r>
              <a:rPr lang="en-US" dirty="0"/>
              <a:t>All nodes in the DOM share a common set of properties and methods.</a:t>
            </a:r>
            <a:endParaRPr lang="en-US" b="1" dirty="0"/>
          </a:p>
          <a:p>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4242998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Nodes</a:t>
            </a:r>
          </a:p>
        </p:txBody>
      </p:sp>
      <p:sp>
        <p:nvSpPr>
          <p:cNvPr id="4" name="Content Placeholder 3"/>
          <p:cNvSpPr>
            <a:spLocks noGrp="1"/>
          </p:cNvSpPr>
          <p:nvPr>
            <p:ph sz="quarter" idx="13"/>
          </p:nvPr>
        </p:nvSpPr>
        <p:spPr/>
        <p:txBody>
          <a:bodyPr>
            <a:normAutofit lnSpcReduction="10000"/>
          </a:bodyPr>
          <a:lstStyle/>
          <a:p>
            <a:r>
              <a:rPr lang="en-US" dirty="0"/>
              <a:t>Element, text and attribute nodes</a:t>
            </a:r>
          </a:p>
        </p:txBody>
      </p:sp>
      <p:pic>
        <p:nvPicPr>
          <p:cNvPr id="7" name="Content Placeholder 6" descr="4071506018.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26830" b="-26830"/>
          <a:stretch>
            <a:fillRect/>
          </a:stretch>
        </p:blipFill>
        <p:spPr>
          <a:xfrm>
            <a:off x="762000" y="1143000"/>
            <a:ext cx="7543800" cy="5334171"/>
          </a:xfrm>
        </p:spPr>
      </p:pic>
    </p:spTree>
    <p:extLst>
      <p:ext uri="{BB962C8B-B14F-4D97-AF65-F5344CB8AC3E}">
        <p14:creationId xmlns:p14="http://schemas.microsoft.com/office/powerpoint/2010/main" val="10956482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Nodes</a:t>
            </a:r>
          </a:p>
        </p:txBody>
      </p:sp>
      <p:sp>
        <p:nvSpPr>
          <p:cNvPr id="4" name="Content Placeholder 3"/>
          <p:cNvSpPr>
            <a:spLocks noGrp="1"/>
          </p:cNvSpPr>
          <p:nvPr>
            <p:ph sz="quarter" idx="13"/>
          </p:nvPr>
        </p:nvSpPr>
        <p:spPr/>
        <p:txBody>
          <a:bodyPr>
            <a:normAutofit lnSpcReduction="10000"/>
          </a:bodyPr>
          <a:lstStyle/>
          <a:p>
            <a:r>
              <a:rPr lang="en-US" dirty="0"/>
              <a:t>Essential Node Object properties</a:t>
            </a:r>
          </a:p>
        </p:txBody>
      </p:sp>
      <p:graphicFrame>
        <p:nvGraphicFramePr>
          <p:cNvPr id="6" name="Content Placeholder 5"/>
          <p:cNvGraphicFramePr>
            <a:graphicFrameLocks noGrp="1"/>
          </p:cNvGraphicFramePr>
          <p:nvPr>
            <p:ph idx="1"/>
          </p:nvPr>
        </p:nvGraphicFramePr>
        <p:xfrm>
          <a:off x="1066800" y="1524000"/>
          <a:ext cx="6781800" cy="3733802"/>
        </p:xfrm>
        <a:graphic>
          <a:graphicData uri="http://schemas.openxmlformats.org/drawingml/2006/table">
            <a:tbl>
              <a:tblPr firstRow="1" firstCol="1">
                <a:tableStyleId>{5C22544A-7EE6-4342-B048-85BDC9FD1C3A}</a:tableStyleId>
              </a:tblPr>
              <a:tblGrid>
                <a:gridCol w="1494048">
                  <a:extLst>
                    <a:ext uri="{9D8B030D-6E8A-4147-A177-3AD203B41FA5}">
                      <a16:colId xmlns:a16="http://schemas.microsoft.com/office/drawing/2014/main" val="20000"/>
                    </a:ext>
                  </a:extLst>
                </a:gridCol>
                <a:gridCol w="5287752">
                  <a:extLst>
                    <a:ext uri="{9D8B030D-6E8A-4147-A177-3AD203B41FA5}">
                      <a16:colId xmlns:a16="http://schemas.microsoft.com/office/drawing/2014/main" val="20001"/>
                    </a:ext>
                  </a:extLst>
                </a:gridCol>
              </a:tblGrid>
              <a:tr h="301417">
                <a:tc>
                  <a:txBody>
                    <a:bodyPr/>
                    <a:lstStyle/>
                    <a:p>
                      <a:pPr>
                        <a:lnSpc>
                          <a:spcPts val="1600"/>
                        </a:lnSpc>
                        <a:spcAft>
                          <a:spcPts val="1400"/>
                        </a:spcAft>
                      </a:pPr>
                      <a:r>
                        <a:rPr lang="en-CA" sz="1400" dirty="0"/>
                        <a:t>Property </a:t>
                      </a:r>
                      <a:endParaRPr lang="en-CA" sz="14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400"/>
                        <a:t>Description</a:t>
                      </a:r>
                      <a:endParaRPr lang="en-CA" sz="14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719632">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dirty="0"/>
                        <a:t>attributes</a:t>
                      </a:r>
                      <a:endParaRPr lang="en-CA" sz="11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Collection of node attributes</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childNodes</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A </a:t>
                      </a:r>
                      <a:r>
                        <a:rPr lang="en-CA" sz="1600"/>
                        <a:t>NodeList</a:t>
                      </a:r>
                      <a:r>
                        <a:rPr lang="en-CA" sz="1400"/>
                        <a:t> of child nodes for this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firstChild</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First child node of this node.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lastChild</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Last child of this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nextSibling</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Next sibling node for this node.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nodeName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Name of the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nodeType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Type of the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nodeValue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Value of the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8"/>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parentNode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Parent node for this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9"/>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previousSibling</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Previous sibling node for this node.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4658745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Object</a:t>
            </a:r>
          </a:p>
        </p:txBody>
      </p:sp>
      <p:sp>
        <p:nvSpPr>
          <p:cNvPr id="4" name="Content Placeholder 3"/>
          <p:cNvSpPr>
            <a:spLocks noGrp="1"/>
          </p:cNvSpPr>
          <p:nvPr>
            <p:ph sz="quarter" idx="13"/>
          </p:nvPr>
        </p:nvSpPr>
        <p:spPr/>
        <p:txBody>
          <a:bodyPr>
            <a:normAutofit lnSpcReduction="10000"/>
          </a:bodyPr>
          <a:lstStyle/>
          <a:p>
            <a:r>
              <a:rPr lang="en-US" dirty="0"/>
              <a:t>One root to ground them all</a:t>
            </a:r>
          </a:p>
        </p:txBody>
      </p:sp>
      <p:sp>
        <p:nvSpPr>
          <p:cNvPr id="3" name="Content Placeholder 2"/>
          <p:cNvSpPr>
            <a:spLocks noGrp="1"/>
          </p:cNvSpPr>
          <p:nvPr>
            <p:ph idx="1"/>
          </p:nvPr>
        </p:nvSpPr>
        <p:spPr/>
        <p:txBody>
          <a:bodyPr/>
          <a:lstStyle/>
          <a:p>
            <a:r>
              <a:rPr lang="en-US" dirty="0"/>
              <a:t>The </a:t>
            </a:r>
            <a:r>
              <a:rPr lang="en-US" b="1" dirty="0"/>
              <a:t>DOM document object </a:t>
            </a:r>
            <a:r>
              <a:rPr lang="en-US" dirty="0"/>
              <a:t>is the root JavaScript object representing the entire HTML document.</a:t>
            </a:r>
          </a:p>
          <a:p>
            <a:r>
              <a:rPr lang="en-US" dirty="0"/>
              <a:t>It contains some properties and methods that we will use extensively in our development and is globally accessible as </a:t>
            </a:r>
            <a:r>
              <a:rPr lang="en-US" b="1" dirty="0"/>
              <a:t>document</a:t>
            </a:r>
            <a:r>
              <a:rPr lang="en-US" dirty="0"/>
              <a:t>.</a:t>
            </a:r>
          </a:p>
          <a:p>
            <a:r>
              <a:rPr lang="en-US" i="1" dirty="0">
                <a:solidFill>
                  <a:srgbClr val="009FDA"/>
                </a:solidFill>
              </a:rPr>
              <a:t>// specify the </a:t>
            </a:r>
            <a:r>
              <a:rPr lang="en-US" i="1" dirty="0" err="1">
                <a:solidFill>
                  <a:srgbClr val="009FDA"/>
                </a:solidFill>
              </a:rPr>
              <a:t>doctype</a:t>
            </a:r>
            <a:r>
              <a:rPr lang="en-US" i="1" dirty="0">
                <a:solidFill>
                  <a:srgbClr val="009FDA"/>
                </a:solidFill>
              </a:rPr>
              <a:t>, for example html</a:t>
            </a:r>
          </a:p>
          <a:p>
            <a:r>
              <a:rPr lang="en-US" dirty="0" err="1"/>
              <a:t>var</a:t>
            </a:r>
            <a:r>
              <a:rPr lang="en-US" dirty="0"/>
              <a:t> a = </a:t>
            </a:r>
            <a:r>
              <a:rPr lang="en-US" dirty="0" err="1">
                <a:solidFill>
                  <a:schemeClr val="accent2"/>
                </a:solidFill>
              </a:rPr>
              <a:t>document.doctype.name</a:t>
            </a:r>
            <a:r>
              <a:rPr lang="en-US" dirty="0">
                <a:solidFill>
                  <a:schemeClr val="accent2"/>
                </a:solidFill>
              </a:rPr>
              <a:t>;</a:t>
            </a:r>
          </a:p>
          <a:p>
            <a:r>
              <a:rPr lang="en-US" i="1" dirty="0">
                <a:solidFill>
                  <a:schemeClr val="accent1"/>
                </a:solidFill>
              </a:rPr>
              <a:t>// specify the page encoding, for example ISO-8859-1</a:t>
            </a:r>
          </a:p>
          <a:p>
            <a:r>
              <a:rPr lang="en-US" dirty="0" err="1"/>
              <a:t>var</a:t>
            </a:r>
            <a:r>
              <a:rPr lang="en-US" dirty="0"/>
              <a:t> b = </a:t>
            </a:r>
            <a:r>
              <a:rPr lang="en-US" dirty="0" err="1">
                <a:solidFill>
                  <a:srgbClr val="CE2933"/>
                </a:solidFill>
              </a:rPr>
              <a:t>document.inputEncoding</a:t>
            </a:r>
            <a:r>
              <a:rPr lang="en-US" dirty="0">
                <a:solidFill>
                  <a:srgbClr val="CE2933"/>
                </a:solidFill>
              </a:rPr>
              <a:t>;</a:t>
            </a:r>
          </a:p>
        </p:txBody>
      </p:sp>
    </p:spTree>
    <p:extLst>
      <p:ext uri="{BB962C8B-B14F-4D97-AF65-F5344CB8AC3E}">
        <p14:creationId xmlns:p14="http://schemas.microsoft.com/office/powerpoint/2010/main" val="36181681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Object</a:t>
            </a:r>
          </a:p>
        </p:txBody>
      </p:sp>
      <p:sp>
        <p:nvSpPr>
          <p:cNvPr id="4" name="Content Placeholder 3"/>
          <p:cNvSpPr>
            <a:spLocks noGrp="1"/>
          </p:cNvSpPr>
          <p:nvPr>
            <p:ph sz="quarter" idx="13"/>
          </p:nvPr>
        </p:nvSpPr>
        <p:spPr/>
        <p:txBody>
          <a:bodyPr>
            <a:normAutofit lnSpcReduction="10000"/>
          </a:bodyPr>
          <a:lstStyle/>
          <a:p>
            <a:r>
              <a:rPr lang="en-US" dirty="0"/>
              <a:t>Document Object Methods</a:t>
            </a:r>
          </a:p>
        </p:txBody>
      </p:sp>
      <p:graphicFrame>
        <p:nvGraphicFramePr>
          <p:cNvPr id="6" name="Content Placeholder 5"/>
          <p:cNvGraphicFramePr>
            <a:graphicFrameLocks noGrp="1"/>
          </p:cNvGraphicFramePr>
          <p:nvPr>
            <p:ph idx="1"/>
          </p:nvPr>
        </p:nvGraphicFramePr>
        <p:xfrm>
          <a:off x="1066800" y="1676400"/>
          <a:ext cx="6629400" cy="3200401"/>
        </p:xfrm>
        <a:graphic>
          <a:graphicData uri="http://schemas.openxmlformats.org/drawingml/2006/table">
            <a:tbl>
              <a:tblPr firstRow="1" firstCol="1">
                <a:tableStyleId>{5C22544A-7EE6-4342-B048-85BDC9FD1C3A}</a:tableStyleId>
              </a:tblPr>
              <a:tblGrid>
                <a:gridCol w="2126425">
                  <a:extLst>
                    <a:ext uri="{9D8B030D-6E8A-4147-A177-3AD203B41FA5}">
                      <a16:colId xmlns:a16="http://schemas.microsoft.com/office/drawing/2014/main" val="20000"/>
                    </a:ext>
                  </a:extLst>
                </a:gridCol>
                <a:gridCol w="4502975">
                  <a:extLst>
                    <a:ext uri="{9D8B030D-6E8A-4147-A177-3AD203B41FA5}">
                      <a16:colId xmlns:a16="http://schemas.microsoft.com/office/drawing/2014/main" val="20001"/>
                    </a:ext>
                  </a:extLst>
                </a:gridCol>
              </a:tblGrid>
              <a:tr h="352140">
                <a:tc>
                  <a:txBody>
                    <a:bodyPr/>
                    <a:lstStyle/>
                    <a:p>
                      <a:pPr>
                        <a:lnSpc>
                          <a:spcPts val="1600"/>
                        </a:lnSpc>
                        <a:spcAft>
                          <a:spcPts val="1400"/>
                        </a:spcAft>
                      </a:pPr>
                      <a:r>
                        <a:rPr lang="en-CA" sz="1800" dirty="0"/>
                        <a:t>Method </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840733">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createAttribute()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Creates an attribute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25069">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createElement()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Creates an element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25069">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createTextNode()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Create a text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677209">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getElementById(id)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Returns the element node whose </a:t>
                      </a:r>
                      <a:r>
                        <a:rPr lang="en-CA" sz="1800"/>
                        <a:t>id</a:t>
                      </a:r>
                      <a:r>
                        <a:rPr lang="en-CA" sz="1600"/>
                        <a:t> attribute matches the passed </a:t>
                      </a:r>
                      <a:r>
                        <a:rPr lang="en-CA" sz="1800"/>
                        <a:t>id</a:t>
                      </a:r>
                      <a:r>
                        <a:rPr lang="en-CA" sz="1600"/>
                        <a:t> parameter.</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68018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getElementsByTagName(name)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Returns a </a:t>
                      </a:r>
                      <a:r>
                        <a:rPr lang="en-CA" sz="1600" dirty="0" err="1"/>
                        <a:t>nodeList</a:t>
                      </a:r>
                      <a:r>
                        <a:rPr lang="en-CA" sz="1600" dirty="0"/>
                        <a:t> of elements whose tag name matches the passed </a:t>
                      </a:r>
                      <a:r>
                        <a:rPr lang="en-CA" sz="1800" dirty="0"/>
                        <a:t>name</a:t>
                      </a:r>
                      <a:r>
                        <a:rPr lang="en-CA" sz="1600" dirty="0"/>
                        <a:t> parameter.</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121142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nodes</a:t>
            </a:r>
          </a:p>
        </p:txBody>
      </p:sp>
      <p:sp>
        <p:nvSpPr>
          <p:cNvPr id="4" name="Content Placeholder 3"/>
          <p:cNvSpPr>
            <a:spLocks noGrp="1"/>
          </p:cNvSpPr>
          <p:nvPr>
            <p:ph sz="quarter" idx="13"/>
          </p:nvPr>
        </p:nvSpPr>
        <p:spPr/>
        <p:txBody>
          <a:bodyPr>
            <a:normAutofit lnSpcReduction="10000"/>
          </a:bodyPr>
          <a:lstStyle/>
          <a:p>
            <a:r>
              <a:rPr lang="en-US" dirty="0" err="1"/>
              <a:t>getElementById</a:t>
            </a:r>
            <a:r>
              <a:rPr lang="en-US" dirty="0"/>
              <a:t>(), </a:t>
            </a:r>
            <a:r>
              <a:rPr lang="en-US" dirty="0" err="1"/>
              <a:t>getElementsByTagName</a:t>
            </a:r>
            <a:r>
              <a:rPr lang="en-US" dirty="0"/>
              <a:t>()</a:t>
            </a:r>
          </a:p>
        </p:txBody>
      </p:sp>
      <p:pic>
        <p:nvPicPr>
          <p:cNvPr id="6" name="Content Placeholder 5" descr="4071506019.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18211" b="-18211"/>
          <a:stretch>
            <a:fillRect/>
          </a:stretch>
        </p:blipFill>
        <p:spPr>
          <a:xfrm>
            <a:off x="533400" y="1066800"/>
            <a:ext cx="7620000" cy="5388051"/>
          </a:xfrm>
        </p:spPr>
      </p:pic>
    </p:spTree>
    <p:extLst>
      <p:ext uri="{BB962C8B-B14F-4D97-AF65-F5344CB8AC3E}">
        <p14:creationId xmlns:p14="http://schemas.microsoft.com/office/powerpoint/2010/main" val="23243509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node Object</a:t>
            </a:r>
          </a:p>
        </p:txBody>
      </p:sp>
      <p:sp>
        <p:nvSpPr>
          <p:cNvPr id="3" name="Content Placeholder 2"/>
          <p:cNvSpPr>
            <a:spLocks noGrp="1"/>
          </p:cNvSpPr>
          <p:nvPr>
            <p:ph idx="1"/>
          </p:nvPr>
        </p:nvSpPr>
        <p:spPr/>
        <p:txBody>
          <a:bodyPr/>
          <a:lstStyle/>
          <a:p>
            <a:r>
              <a:rPr lang="en-US" dirty="0" err="1"/>
              <a:t>document.getElementById</a:t>
            </a:r>
            <a:r>
              <a:rPr lang="en-US" dirty="0"/>
              <a:t>() returns  an </a:t>
            </a:r>
            <a:r>
              <a:rPr lang="en-US" b="1" dirty="0"/>
              <a:t>element node </a:t>
            </a:r>
            <a:r>
              <a:rPr lang="en-US" dirty="0"/>
              <a:t>object.</a:t>
            </a:r>
          </a:p>
          <a:p>
            <a:r>
              <a:rPr lang="en-US" dirty="0"/>
              <a:t>This represents an HTML element in the hierarchy, contained between the opening &lt;&gt; and closing &lt;/&gt; tags for this element.</a:t>
            </a:r>
          </a:p>
          <a:p>
            <a:pPr marL="342900" indent="-342900">
              <a:buFont typeface="Arial"/>
              <a:buChar char="•"/>
            </a:pPr>
            <a:r>
              <a:rPr lang="en-US" dirty="0"/>
              <a:t>can itself contain more elements</a:t>
            </a:r>
          </a:p>
        </p:txBody>
      </p:sp>
    </p:spTree>
    <p:extLst>
      <p:ext uri="{BB962C8B-B14F-4D97-AF65-F5344CB8AC3E}">
        <p14:creationId xmlns:p14="http://schemas.microsoft.com/office/powerpoint/2010/main" val="30429942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node Object</a:t>
            </a:r>
          </a:p>
        </p:txBody>
      </p:sp>
      <p:sp>
        <p:nvSpPr>
          <p:cNvPr id="4" name="Content Placeholder 3"/>
          <p:cNvSpPr>
            <a:spLocks noGrp="1"/>
          </p:cNvSpPr>
          <p:nvPr>
            <p:ph sz="quarter" idx="13"/>
          </p:nvPr>
        </p:nvSpPr>
        <p:spPr/>
        <p:txBody>
          <a:bodyPr>
            <a:normAutofit lnSpcReduction="10000"/>
          </a:bodyPr>
          <a:lstStyle/>
          <a:p>
            <a:r>
              <a:rPr lang="en-US" dirty="0"/>
              <a:t>Essential Element Node Properties</a:t>
            </a:r>
          </a:p>
        </p:txBody>
      </p:sp>
      <p:graphicFrame>
        <p:nvGraphicFramePr>
          <p:cNvPr id="6" name="Content Placeholder 5"/>
          <p:cNvGraphicFramePr>
            <a:graphicFrameLocks noGrp="1"/>
          </p:cNvGraphicFramePr>
          <p:nvPr>
            <p:ph idx="1"/>
          </p:nvPr>
        </p:nvGraphicFramePr>
        <p:xfrm>
          <a:off x="990600" y="1905000"/>
          <a:ext cx="6705600" cy="3173665"/>
        </p:xfrm>
        <a:graphic>
          <a:graphicData uri="http://schemas.openxmlformats.org/drawingml/2006/table">
            <a:tbl>
              <a:tblPr firstRow="1" firstCol="1">
                <a:tableStyleId>{5C22544A-7EE6-4342-B048-85BDC9FD1C3A}</a:tableStyleId>
              </a:tblPr>
              <a:tblGrid>
                <a:gridCol w="1477261">
                  <a:extLst>
                    <a:ext uri="{9D8B030D-6E8A-4147-A177-3AD203B41FA5}">
                      <a16:colId xmlns:a16="http://schemas.microsoft.com/office/drawing/2014/main" val="20000"/>
                    </a:ext>
                  </a:extLst>
                </a:gridCol>
                <a:gridCol w="5228339">
                  <a:extLst>
                    <a:ext uri="{9D8B030D-6E8A-4147-A177-3AD203B41FA5}">
                      <a16:colId xmlns:a16="http://schemas.microsoft.com/office/drawing/2014/main" val="20001"/>
                    </a:ext>
                  </a:extLst>
                </a:gridCol>
              </a:tblGrid>
              <a:tr h="386658">
                <a:tc>
                  <a:txBody>
                    <a:bodyPr/>
                    <a:lstStyle/>
                    <a:p>
                      <a:pPr>
                        <a:lnSpc>
                          <a:spcPts val="1600"/>
                        </a:lnSpc>
                        <a:spcAft>
                          <a:spcPts val="1400"/>
                        </a:spcAft>
                      </a:pPr>
                      <a:r>
                        <a:rPr lang="en-CA" sz="1800" dirty="0"/>
                        <a:t>Property </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923147">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className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current value for the class attribute of this HTML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5693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id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current value for the id of this element. </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74359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innerHTML</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Represents all the things inside of the tags. This can be read or written to and is the primary way which we update particular div's using JS.</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5693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style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style attribute of an element. We can read and modify this property.</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5693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tagName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tag name for the element.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300875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a DOM element</a:t>
            </a:r>
          </a:p>
        </p:txBody>
      </p:sp>
      <p:sp>
        <p:nvSpPr>
          <p:cNvPr id="3" name="Content Placeholder 2"/>
          <p:cNvSpPr>
            <a:spLocks noGrp="1"/>
          </p:cNvSpPr>
          <p:nvPr>
            <p:ph idx="1"/>
          </p:nvPr>
        </p:nvSpPr>
        <p:spPr/>
        <p:txBody>
          <a:bodyPr/>
          <a:lstStyle/>
          <a:p>
            <a:r>
              <a:rPr lang="en-US" dirty="0"/>
              <a:t>The </a:t>
            </a:r>
            <a:r>
              <a:rPr lang="en-US" dirty="0" err="1"/>
              <a:t>document.write</a:t>
            </a:r>
            <a:r>
              <a:rPr lang="en-US" dirty="0"/>
              <a:t>() method is used to create output to the HTML page from JavaScript. </a:t>
            </a:r>
          </a:p>
          <a:p>
            <a:r>
              <a:rPr lang="en-US" dirty="0"/>
              <a:t>Using the DOM document and HTML DOM element objects, we can do exactly that using the </a:t>
            </a:r>
            <a:r>
              <a:rPr lang="en-US" b="1" dirty="0" err="1"/>
              <a:t>innerHTML</a:t>
            </a:r>
            <a:r>
              <a:rPr lang="en-US" dirty="0"/>
              <a:t> property</a:t>
            </a:r>
          </a:p>
          <a:p>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pic>
        <p:nvPicPr>
          <p:cNvPr id="5" name="Picture 4" descr="Screen Shot 2014-02-05 at 9.50.52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4114800"/>
            <a:ext cx="6705600" cy="1341468"/>
          </a:xfrm>
          <a:prstGeom prst="rect">
            <a:avLst/>
          </a:prstGeom>
        </p:spPr>
      </p:pic>
    </p:spTree>
    <p:extLst>
      <p:ext uri="{BB962C8B-B14F-4D97-AF65-F5344CB8AC3E}">
        <p14:creationId xmlns:p14="http://schemas.microsoft.com/office/powerpoint/2010/main" val="1305269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7772400" cy="1020762"/>
          </a:xfrm>
        </p:spPr>
        <p:txBody>
          <a:bodyPr/>
          <a:lstStyle/>
          <a:p>
            <a:r>
              <a:rPr lang="en-US" dirty="0"/>
              <a:t>Modifying a DOM element</a:t>
            </a:r>
          </a:p>
        </p:txBody>
      </p:sp>
      <p:sp>
        <p:nvSpPr>
          <p:cNvPr id="3" name="Content Placeholder 2"/>
          <p:cNvSpPr>
            <a:spLocks noGrp="1"/>
          </p:cNvSpPr>
          <p:nvPr>
            <p:ph idx="1"/>
          </p:nvPr>
        </p:nvSpPr>
        <p:spPr>
          <a:xfrm>
            <a:off x="457200" y="1143000"/>
            <a:ext cx="7620000" cy="4525963"/>
          </a:xfrm>
        </p:spPr>
        <p:txBody>
          <a:bodyPr/>
          <a:lstStyle/>
          <a:p>
            <a:r>
              <a:rPr lang="en-US" dirty="0"/>
              <a:t>DOM functions </a:t>
            </a:r>
            <a:r>
              <a:rPr lang="en-US" dirty="0" err="1"/>
              <a:t>createTextNode</a:t>
            </a:r>
            <a:r>
              <a:rPr lang="en-US" dirty="0"/>
              <a:t>(), </a:t>
            </a:r>
            <a:r>
              <a:rPr lang="en-US" dirty="0" err="1"/>
              <a:t>removeChild</a:t>
            </a:r>
            <a:r>
              <a:rPr lang="en-US" dirty="0"/>
              <a:t>(), and </a:t>
            </a:r>
            <a:r>
              <a:rPr lang="en-US" dirty="0" err="1"/>
              <a:t>appendChild</a:t>
            </a:r>
            <a:r>
              <a:rPr lang="en-US" dirty="0"/>
              <a:t>() allow us to modify an .</a:t>
            </a:r>
          </a:p>
        </p:txBody>
      </p:sp>
      <p:pic>
        <p:nvPicPr>
          <p:cNvPr id="6" name="Picture 5" descr="Screen Shot 2014-02-05 at 9.52.3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 y="3276600"/>
            <a:ext cx="7086600" cy="1863776"/>
          </a:xfrm>
          <a:prstGeom prst="rect">
            <a:avLst/>
          </a:prstGeom>
        </p:spPr>
      </p:pic>
    </p:spTree>
    <p:extLst>
      <p:ext uri="{BB962C8B-B14F-4D97-AF65-F5344CB8AC3E}">
        <p14:creationId xmlns:p14="http://schemas.microsoft.com/office/powerpoint/2010/main" val="278361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History</a:t>
            </a:r>
          </a:p>
        </p:txBody>
      </p:sp>
      <p:sp>
        <p:nvSpPr>
          <p:cNvPr id="3" name="Content Placeholder 2"/>
          <p:cNvSpPr>
            <a:spLocks noGrp="1"/>
          </p:cNvSpPr>
          <p:nvPr>
            <p:ph idx="1"/>
          </p:nvPr>
        </p:nvSpPr>
        <p:spPr/>
        <p:txBody>
          <a:bodyPr/>
          <a:lstStyle/>
          <a:p>
            <a:pPr marL="342900" indent="-342900">
              <a:buFont typeface="Arial"/>
              <a:buChar char="•"/>
            </a:pPr>
            <a:r>
              <a:rPr lang="en-US" dirty="0"/>
              <a:t>JavaScript was introduced by Netscape in their Navigator browser back in 1996.</a:t>
            </a:r>
          </a:p>
          <a:p>
            <a:pPr marL="342900" indent="-342900">
              <a:buFont typeface="Arial"/>
              <a:buChar char="•"/>
            </a:pPr>
            <a:r>
              <a:rPr lang="en-US" dirty="0"/>
              <a:t>JavaScript is in fact an implementation of a standardized scripting language called </a:t>
            </a:r>
            <a:r>
              <a:rPr lang="en-US" b="1" dirty="0" err="1"/>
              <a:t>ECMAScript</a:t>
            </a:r>
            <a:endParaRPr lang="en-US" b="1" dirty="0"/>
          </a:p>
          <a:p>
            <a:pPr marL="342900" indent="-342900">
              <a:buFont typeface="Arial"/>
              <a:buChar char="•"/>
            </a:pPr>
            <a:r>
              <a:rPr lang="en-US" dirty="0"/>
              <a:t>JavaScript was only slightly useful, and quite often, very annoying </a:t>
            </a:r>
            <a:r>
              <a:rPr lang="en-US" dirty="0" err="1"/>
              <a:t>tomany</a:t>
            </a:r>
            <a:r>
              <a:rPr lang="en-US" dirty="0"/>
              <a:t> users</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31684018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an element’s style</a:t>
            </a:r>
          </a:p>
        </p:txBody>
      </p:sp>
      <p:sp>
        <p:nvSpPr>
          <p:cNvPr id="3" name="Content Placeholder 2"/>
          <p:cNvSpPr>
            <a:spLocks noGrp="1"/>
          </p:cNvSpPr>
          <p:nvPr>
            <p:ph idx="1"/>
          </p:nvPr>
        </p:nvSpPr>
        <p:spPr>
          <a:xfrm>
            <a:off x="914400" y="1646237"/>
            <a:ext cx="7848600" cy="4525963"/>
          </a:xfrm>
        </p:spPr>
        <p:txBody>
          <a:bodyPr/>
          <a:lstStyle/>
          <a:p>
            <a:r>
              <a:rPr lang="en-US" dirty="0"/>
              <a:t>We can add or remove any style using the </a:t>
            </a:r>
            <a:r>
              <a:rPr lang="en-US" b="1" dirty="0"/>
              <a:t>style</a:t>
            </a:r>
            <a:r>
              <a:rPr lang="en-US" dirty="0"/>
              <a:t> or </a:t>
            </a:r>
            <a:r>
              <a:rPr lang="en-US" b="1" dirty="0" err="1"/>
              <a:t>className</a:t>
            </a:r>
            <a:r>
              <a:rPr lang="en-US" dirty="0"/>
              <a:t> property of the Element node.</a:t>
            </a:r>
          </a:p>
          <a:p>
            <a:r>
              <a:rPr lang="en-US" dirty="0"/>
              <a:t>Its usage is shown below to change a node’s background color and add a three-pixel border.</a:t>
            </a:r>
          </a:p>
          <a:p>
            <a:r>
              <a:rPr lang="en-US" dirty="0" err="1"/>
              <a:t>var</a:t>
            </a:r>
            <a:r>
              <a:rPr lang="en-US" dirty="0"/>
              <a:t> </a:t>
            </a:r>
            <a:r>
              <a:rPr lang="en-US" dirty="0" err="1"/>
              <a:t>commentTag</a:t>
            </a:r>
            <a:r>
              <a:rPr lang="en-US" dirty="0"/>
              <a:t> = </a:t>
            </a:r>
            <a:r>
              <a:rPr lang="en-US" dirty="0" err="1"/>
              <a:t>document.getElementById</a:t>
            </a:r>
            <a:r>
              <a:rPr lang="en-US" dirty="0"/>
              <a:t>("</a:t>
            </a:r>
            <a:r>
              <a:rPr lang="en-US" dirty="0" err="1"/>
              <a:t>specificTag</a:t>
            </a:r>
            <a:r>
              <a:rPr lang="en-US" dirty="0"/>
              <a:t>");</a:t>
            </a:r>
          </a:p>
          <a:p>
            <a:r>
              <a:rPr lang="en-US" dirty="0" err="1"/>
              <a:t>commentTag.</a:t>
            </a:r>
            <a:r>
              <a:rPr lang="en-US" b="1" dirty="0" err="1">
                <a:solidFill>
                  <a:schemeClr val="accent2"/>
                </a:solidFill>
              </a:rPr>
              <a:t>style.backgroundColour</a:t>
            </a:r>
            <a:r>
              <a:rPr lang="en-US" dirty="0"/>
              <a:t> = "#FFFF00";</a:t>
            </a:r>
          </a:p>
          <a:p>
            <a:r>
              <a:rPr lang="en-US" dirty="0" err="1"/>
              <a:t>commentTag</a:t>
            </a:r>
            <a:r>
              <a:rPr lang="en-US" dirty="0" err="1">
                <a:solidFill>
                  <a:srgbClr val="CE2933"/>
                </a:solidFill>
              </a:rPr>
              <a:t>.style.borderWidth</a:t>
            </a:r>
            <a:r>
              <a:rPr lang="en-US" dirty="0"/>
              <a:t>="3px";</a:t>
            </a:r>
          </a:p>
        </p:txBody>
      </p:sp>
    </p:spTree>
    <p:extLst>
      <p:ext uri="{BB962C8B-B14F-4D97-AF65-F5344CB8AC3E}">
        <p14:creationId xmlns:p14="http://schemas.microsoft.com/office/powerpoint/2010/main" val="25358352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an element’s style</a:t>
            </a:r>
          </a:p>
        </p:txBody>
      </p:sp>
      <p:sp>
        <p:nvSpPr>
          <p:cNvPr id="3" name="Content Placeholder 2"/>
          <p:cNvSpPr>
            <a:spLocks noGrp="1"/>
          </p:cNvSpPr>
          <p:nvPr>
            <p:ph idx="1"/>
          </p:nvPr>
        </p:nvSpPr>
        <p:spPr>
          <a:xfrm>
            <a:off x="914400" y="1646237"/>
            <a:ext cx="7467600" cy="4525963"/>
          </a:xfrm>
        </p:spPr>
        <p:txBody>
          <a:bodyPr/>
          <a:lstStyle/>
          <a:p>
            <a:r>
              <a:rPr lang="en-US" dirty="0"/>
              <a:t>The </a:t>
            </a:r>
            <a:r>
              <a:rPr lang="en-US" dirty="0" err="1"/>
              <a:t>className</a:t>
            </a:r>
            <a:r>
              <a:rPr lang="en-US" dirty="0"/>
              <a:t> property is normally a better choice, because it allows the styles to be created outside the code, and thus be better accessible to designers.</a:t>
            </a:r>
          </a:p>
          <a:p>
            <a:r>
              <a:rPr lang="en-US" dirty="0" err="1"/>
              <a:t>var</a:t>
            </a:r>
            <a:r>
              <a:rPr lang="en-US" dirty="0"/>
              <a:t> </a:t>
            </a:r>
            <a:r>
              <a:rPr lang="en-US" dirty="0" err="1"/>
              <a:t>commentTag</a:t>
            </a:r>
            <a:r>
              <a:rPr lang="en-US" dirty="0"/>
              <a:t> = </a:t>
            </a:r>
            <a:r>
              <a:rPr lang="en-US" dirty="0" err="1"/>
              <a:t>document.getElementById</a:t>
            </a:r>
            <a:r>
              <a:rPr lang="en-US" dirty="0"/>
              <a:t>("</a:t>
            </a:r>
            <a:r>
              <a:rPr lang="en-US" dirty="0" err="1"/>
              <a:t>specificTag</a:t>
            </a:r>
            <a:r>
              <a:rPr lang="en-US" dirty="0"/>
              <a:t>");</a:t>
            </a:r>
          </a:p>
          <a:p>
            <a:r>
              <a:rPr lang="en-US" dirty="0" err="1"/>
              <a:t>commentTag.</a:t>
            </a:r>
            <a:r>
              <a:rPr lang="en-US" b="1" dirty="0" err="1">
                <a:solidFill>
                  <a:srgbClr val="CE2933"/>
                </a:solidFill>
              </a:rPr>
              <a:t>className</a:t>
            </a:r>
            <a:r>
              <a:rPr lang="en-US" dirty="0"/>
              <a:t> = "</a:t>
            </a:r>
            <a:r>
              <a:rPr lang="en-US" dirty="0" err="1"/>
              <a:t>someClassName</a:t>
            </a:r>
            <a:r>
              <a:rPr lang="en-US" dirty="0"/>
              <a:t>";</a:t>
            </a:r>
          </a:p>
          <a:p>
            <a:r>
              <a:rPr lang="en-US" dirty="0"/>
              <a:t>HTML5 introduces the </a:t>
            </a:r>
            <a:r>
              <a:rPr lang="en-US" dirty="0" err="1"/>
              <a:t>classList</a:t>
            </a:r>
            <a:r>
              <a:rPr lang="en-US" dirty="0"/>
              <a:t> element, which allows you to add, remove, or toggle a CSS class on an element.</a:t>
            </a:r>
          </a:p>
          <a:p>
            <a:r>
              <a:rPr lang="en-US" dirty="0" err="1"/>
              <a:t>label.</a:t>
            </a:r>
            <a:r>
              <a:rPr lang="en-US" b="1" dirty="0" err="1">
                <a:solidFill>
                  <a:srgbClr val="CE2933"/>
                </a:solidFill>
              </a:rPr>
              <a:t>classList.addClass</a:t>
            </a:r>
            <a:r>
              <a:rPr lang="en-US" dirty="0"/>
              <a:t>("</a:t>
            </a:r>
            <a:r>
              <a:rPr lang="en-US" dirty="0" err="1"/>
              <a:t>someClassName</a:t>
            </a:r>
            <a:r>
              <a:rPr lang="en-US" dirty="0"/>
              <a:t>");</a:t>
            </a:r>
          </a:p>
        </p:txBody>
      </p:sp>
      <p:sp>
        <p:nvSpPr>
          <p:cNvPr id="4" name="Content Placeholder 3"/>
          <p:cNvSpPr>
            <a:spLocks noGrp="1"/>
          </p:cNvSpPr>
          <p:nvPr>
            <p:ph sz="quarter" idx="13"/>
          </p:nvPr>
        </p:nvSpPr>
        <p:spPr/>
        <p:txBody>
          <a:bodyPr>
            <a:normAutofit lnSpcReduction="10000"/>
          </a:bodyPr>
          <a:lstStyle/>
          <a:p>
            <a:r>
              <a:rPr lang="en-US" dirty="0"/>
              <a:t>With class</a:t>
            </a:r>
          </a:p>
        </p:txBody>
      </p:sp>
    </p:spTree>
    <p:extLst>
      <p:ext uri="{BB962C8B-B14F-4D97-AF65-F5344CB8AC3E}">
        <p14:creationId xmlns:p14="http://schemas.microsoft.com/office/powerpoint/2010/main" val="26630589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13"/>
            <a:ext cx="3505200" cy="538113"/>
          </a:xfrm>
        </p:spPr>
        <p:txBody>
          <a:bodyPr>
            <a:normAutofit/>
          </a:bodyPr>
          <a:lstStyle/>
          <a:p>
            <a:r>
              <a:rPr lang="en-US" sz="2000" dirty="0"/>
              <a:t>More Properties</a:t>
            </a:r>
          </a:p>
        </p:txBody>
      </p:sp>
      <p:sp>
        <p:nvSpPr>
          <p:cNvPr id="4" name="Content Placeholder 3"/>
          <p:cNvSpPr>
            <a:spLocks noGrp="1"/>
          </p:cNvSpPr>
          <p:nvPr>
            <p:ph sz="quarter" idx="13"/>
          </p:nvPr>
        </p:nvSpPr>
        <p:spPr>
          <a:xfrm>
            <a:off x="152400" y="419100"/>
            <a:ext cx="3810000" cy="381000"/>
          </a:xfrm>
        </p:spPr>
        <p:txBody>
          <a:bodyPr>
            <a:normAutofit fontScale="70000" lnSpcReduction="20000"/>
          </a:bodyPr>
          <a:lstStyle/>
          <a:p>
            <a:r>
              <a:rPr lang="en-US" dirty="0"/>
              <a:t>Some Specific HTML DOM Element Properties for Certain Tag Types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26558305"/>
              </p:ext>
            </p:extLst>
          </p:nvPr>
        </p:nvGraphicFramePr>
        <p:xfrm>
          <a:off x="152400" y="800100"/>
          <a:ext cx="4611277" cy="4004714"/>
        </p:xfrm>
        <a:graphic>
          <a:graphicData uri="http://schemas.openxmlformats.org/drawingml/2006/table">
            <a:tbl>
              <a:tblPr firstRow="1" firstCol="1">
                <a:tableStyleId>{5C22544A-7EE6-4342-B048-85BDC9FD1C3A}</a:tableStyleId>
              </a:tblPr>
              <a:tblGrid>
                <a:gridCol w="726252">
                  <a:extLst>
                    <a:ext uri="{9D8B030D-6E8A-4147-A177-3AD203B41FA5}">
                      <a16:colId xmlns:a16="http://schemas.microsoft.com/office/drawing/2014/main" val="20000"/>
                    </a:ext>
                  </a:extLst>
                </a:gridCol>
                <a:gridCol w="3159948">
                  <a:extLst>
                    <a:ext uri="{9D8B030D-6E8A-4147-A177-3AD203B41FA5}">
                      <a16:colId xmlns:a16="http://schemas.microsoft.com/office/drawing/2014/main" val="20001"/>
                    </a:ext>
                  </a:extLst>
                </a:gridCol>
                <a:gridCol w="725077">
                  <a:extLst>
                    <a:ext uri="{9D8B030D-6E8A-4147-A177-3AD203B41FA5}">
                      <a16:colId xmlns:a16="http://schemas.microsoft.com/office/drawing/2014/main" val="20002"/>
                    </a:ext>
                  </a:extLst>
                </a:gridCol>
              </a:tblGrid>
              <a:tr h="364087">
                <a:tc>
                  <a:txBody>
                    <a:bodyPr/>
                    <a:lstStyle/>
                    <a:p>
                      <a:pPr>
                        <a:lnSpc>
                          <a:spcPts val="1600"/>
                        </a:lnSpc>
                        <a:spcAft>
                          <a:spcPts val="1400"/>
                        </a:spcAft>
                      </a:pPr>
                      <a:r>
                        <a:rPr lang="en-CA" sz="1800" dirty="0"/>
                        <a:t>Property </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Tags </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474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href</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a:t>
                      </a:r>
                      <a:r>
                        <a:rPr lang="en-CA" sz="1600" dirty="0" err="1"/>
                        <a:t>href</a:t>
                      </a:r>
                      <a:r>
                        <a:rPr lang="en-CA" sz="1600" dirty="0"/>
                        <a:t> attribute used in a tags to specify a URL to link to.</a:t>
                      </a:r>
                      <a:endParaRPr lang="en-CA" sz="1600" dirty="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a:t>a </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1"/>
                  </a:ext>
                </a:extLst>
              </a:tr>
              <a:tr h="10642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name property is  a bookmark to identify this tag. Unlike id which is available to all tags, name is limited to certain form related tags. </a:t>
                      </a:r>
                      <a:endParaRPr lang="en-CA" sz="1600" dirty="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a:t>a, input, </a:t>
                      </a:r>
                      <a:r>
                        <a:rPr lang="en-CA" sz="1600" dirty="0" err="1"/>
                        <a:t>textarea</a:t>
                      </a:r>
                      <a:r>
                        <a:rPr lang="en-CA" sz="1600" dirty="0"/>
                        <a:t>, form</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2"/>
                  </a:ext>
                </a:extLst>
              </a:tr>
              <a:tr h="99532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src</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Links to an external URL that should be loaded into the page (as opposed to href which is a link to follow when clicked) </a:t>
                      </a:r>
                      <a:endParaRPr lang="en-CA" sz="160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err="1"/>
                        <a:t>img</a:t>
                      </a:r>
                      <a:r>
                        <a:rPr lang="en-CA" sz="1600" dirty="0"/>
                        <a:t>, input, </a:t>
                      </a:r>
                      <a:r>
                        <a:rPr lang="en-CA" sz="1600" dirty="0" err="1"/>
                        <a:t>iframe</a:t>
                      </a:r>
                      <a:r>
                        <a:rPr lang="en-CA" sz="1600" dirty="0"/>
                        <a:t>, script</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3"/>
                  </a:ext>
                </a:extLst>
              </a:tr>
              <a:tr h="10642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value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value is related tot he value attribute of input tags. Often the value of an input field is user defined, and we use value to get that user input.</a:t>
                      </a:r>
                      <a:endParaRPr lang="en-CA" sz="1600" dirty="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a:t>Input, </a:t>
                      </a:r>
                      <a:r>
                        <a:rPr lang="en-CA" sz="1600" dirty="0" err="1"/>
                        <a:t>textarea</a:t>
                      </a:r>
                      <a:r>
                        <a:rPr lang="en-CA" sz="1600" dirty="0"/>
                        <a:t>, submit</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DDED557C-5B38-4340-A35F-BFE1D71A530C}"/>
              </a:ext>
            </a:extLst>
          </p:cNvPr>
          <p:cNvSpPr/>
          <p:nvPr/>
        </p:nvSpPr>
        <p:spPr>
          <a:xfrm>
            <a:off x="4763678" y="99457"/>
            <a:ext cx="4572000" cy="4185761"/>
          </a:xfrm>
          <a:prstGeom prst="rect">
            <a:avLst/>
          </a:prstGeom>
        </p:spPr>
        <p:txBody>
          <a:bodyPr>
            <a:spAutoFit/>
          </a:bodyPr>
          <a:lstStyle/>
          <a:p>
            <a:r>
              <a:rPr lang="en-US" sz="1400" dirty="0"/>
              <a:t>&lt;!DOCTYPE html&gt;</a:t>
            </a:r>
          </a:p>
          <a:p>
            <a:r>
              <a:rPr lang="en-US" sz="1400" dirty="0"/>
              <a:t>&lt;html&gt;</a:t>
            </a:r>
          </a:p>
          <a:p>
            <a:r>
              <a:rPr lang="en-US" sz="1400" dirty="0"/>
              <a:t>&lt;body&gt;</a:t>
            </a:r>
          </a:p>
          <a:p>
            <a:endParaRPr lang="en-US" sz="1400" dirty="0"/>
          </a:p>
          <a:p>
            <a:r>
              <a:rPr lang="en-US" sz="1400" dirty="0"/>
              <a:t>&lt;p&gt;</a:t>
            </a:r>
          </a:p>
          <a:p>
            <a:r>
              <a:rPr lang="en-US" sz="1400" dirty="0"/>
              <a:t>&lt;a </a:t>
            </a:r>
            <a:r>
              <a:rPr lang="en-US" sz="1400" dirty="0" err="1"/>
              <a:t>href</a:t>
            </a:r>
            <a:r>
              <a:rPr lang="en-US" sz="1400" dirty="0"/>
              <a:t>="/html/default.asp"&gt;HTML&lt;/a&gt;</a:t>
            </a:r>
          </a:p>
          <a:p>
            <a:r>
              <a:rPr lang="en-US" sz="1400" dirty="0"/>
              <a:t>&lt;</a:t>
            </a:r>
            <a:r>
              <a:rPr lang="en-US" sz="1400" dirty="0" err="1"/>
              <a:t>br</a:t>
            </a:r>
            <a:r>
              <a:rPr lang="en-US" sz="1400" dirty="0"/>
              <a:t>&gt;</a:t>
            </a:r>
          </a:p>
          <a:p>
            <a:r>
              <a:rPr lang="en-US" sz="1400" dirty="0"/>
              <a:t>&lt;a </a:t>
            </a:r>
            <a:r>
              <a:rPr lang="en-US" sz="1400" dirty="0" err="1"/>
              <a:t>href</a:t>
            </a:r>
            <a:r>
              <a:rPr lang="en-US" sz="1400" dirty="0"/>
              <a:t>="/</a:t>
            </a:r>
            <a:r>
              <a:rPr lang="en-US" sz="1400" dirty="0" err="1"/>
              <a:t>css</a:t>
            </a:r>
            <a:r>
              <a:rPr lang="en-US" sz="1400" dirty="0"/>
              <a:t>/default.asp"&gt;CSS&lt;/a&gt;</a:t>
            </a:r>
          </a:p>
          <a:p>
            <a:r>
              <a:rPr lang="en-US" sz="1400" dirty="0"/>
              <a:t>&lt;/p&gt;</a:t>
            </a:r>
          </a:p>
          <a:p>
            <a:endParaRPr lang="en-US" sz="1400" dirty="0"/>
          </a:p>
          <a:p>
            <a:r>
              <a:rPr lang="en-US" sz="1400" dirty="0"/>
              <a:t>&lt;p id="demo"&gt;&lt;/p&gt;</a:t>
            </a:r>
          </a:p>
          <a:p>
            <a:endParaRPr lang="en-US" sz="1400" dirty="0"/>
          </a:p>
          <a:p>
            <a:r>
              <a:rPr lang="en-US" sz="1400" dirty="0"/>
              <a:t>&lt;script&gt;</a:t>
            </a:r>
          </a:p>
          <a:p>
            <a:r>
              <a:rPr lang="en-US" sz="1400" dirty="0" err="1"/>
              <a:t>document.getElementById</a:t>
            </a:r>
            <a:r>
              <a:rPr lang="en-US" sz="1400" dirty="0"/>
              <a:t>("demo").</a:t>
            </a:r>
            <a:r>
              <a:rPr lang="en-US" sz="1400" dirty="0" err="1"/>
              <a:t>innerHTML</a:t>
            </a:r>
            <a:r>
              <a:rPr lang="en-US" sz="1400" dirty="0"/>
              <a:t> =</a:t>
            </a:r>
          </a:p>
          <a:p>
            <a:r>
              <a:rPr lang="en-US" sz="1400" dirty="0"/>
              <a:t>"The </a:t>
            </a:r>
            <a:r>
              <a:rPr lang="en-US" sz="1400" dirty="0" err="1"/>
              <a:t>href</a:t>
            </a:r>
            <a:r>
              <a:rPr lang="en-US" sz="1400" dirty="0"/>
              <a:t> of the first link is " + </a:t>
            </a:r>
            <a:r>
              <a:rPr lang="en-US" sz="1400" dirty="0" err="1"/>
              <a:t>document.links</a:t>
            </a:r>
            <a:r>
              <a:rPr lang="en-US" sz="1400" dirty="0"/>
              <a:t>[0].</a:t>
            </a:r>
            <a:r>
              <a:rPr lang="en-US" sz="1400" dirty="0" err="1"/>
              <a:t>href</a:t>
            </a:r>
            <a:r>
              <a:rPr lang="en-US" sz="1400" dirty="0"/>
              <a:t>;</a:t>
            </a:r>
          </a:p>
          <a:p>
            <a:r>
              <a:rPr lang="en-US" sz="1400" dirty="0"/>
              <a:t>&lt;/script&gt;</a:t>
            </a:r>
          </a:p>
          <a:p>
            <a:endParaRPr lang="en-US" sz="1400" dirty="0"/>
          </a:p>
          <a:p>
            <a:r>
              <a:rPr lang="en-US" sz="1400" dirty="0"/>
              <a:t>&lt;/body&gt;</a:t>
            </a:r>
          </a:p>
          <a:p>
            <a:r>
              <a:rPr lang="en-US" sz="1400" dirty="0"/>
              <a:t>&lt;/html&gt;</a:t>
            </a:r>
          </a:p>
        </p:txBody>
      </p:sp>
    </p:spTree>
    <p:extLst>
      <p:ext uri="{BB962C8B-B14F-4D97-AF65-F5344CB8AC3E}">
        <p14:creationId xmlns:p14="http://schemas.microsoft.com/office/powerpoint/2010/main" val="19987457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13"/>
            <a:ext cx="3505200" cy="538113"/>
          </a:xfrm>
        </p:spPr>
        <p:txBody>
          <a:bodyPr>
            <a:normAutofit/>
          </a:bodyPr>
          <a:lstStyle/>
          <a:p>
            <a:r>
              <a:rPr lang="en-US" sz="2000" b="1" dirty="0"/>
              <a:t>More Properties</a:t>
            </a:r>
          </a:p>
        </p:txBody>
      </p:sp>
      <p:sp>
        <p:nvSpPr>
          <p:cNvPr id="7" name="Content Placeholder 6">
            <a:extLst>
              <a:ext uri="{FF2B5EF4-FFF2-40B4-BE49-F238E27FC236}">
                <a16:creationId xmlns:a16="http://schemas.microsoft.com/office/drawing/2014/main" id="{0168523F-BC36-493A-A585-A64EF2EE65A7}"/>
              </a:ext>
            </a:extLst>
          </p:cNvPr>
          <p:cNvSpPr>
            <a:spLocks noGrp="1"/>
          </p:cNvSpPr>
          <p:nvPr>
            <p:ph idx="1"/>
          </p:nvPr>
        </p:nvSpPr>
        <p:spPr>
          <a:xfrm>
            <a:off x="0" y="381000"/>
            <a:ext cx="8534400" cy="6172199"/>
          </a:xfrm>
        </p:spPr>
        <p:txBody>
          <a:bodyPr>
            <a:noAutofit/>
          </a:bodyPr>
          <a:lstStyle/>
          <a:p>
            <a:pPr>
              <a:spcBef>
                <a:spcPts val="0"/>
              </a:spcBef>
            </a:pPr>
            <a:r>
              <a:rPr lang="en-US" sz="1400" dirty="0"/>
              <a:t>&lt;!DOCTYPE html&gt;</a:t>
            </a:r>
          </a:p>
          <a:p>
            <a:pPr>
              <a:spcBef>
                <a:spcPts val="0"/>
              </a:spcBef>
            </a:pPr>
            <a:r>
              <a:rPr lang="en-US" sz="1400" dirty="0"/>
              <a:t>&lt;html&gt;</a:t>
            </a:r>
          </a:p>
          <a:p>
            <a:pPr>
              <a:spcBef>
                <a:spcPts val="0"/>
              </a:spcBef>
            </a:pPr>
            <a:r>
              <a:rPr lang="en-US" sz="1400" dirty="0"/>
              <a:t>&lt;body&gt;</a:t>
            </a:r>
          </a:p>
          <a:p>
            <a:pPr>
              <a:spcBef>
                <a:spcPts val="0"/>
              </a:spcBef>
            </a:pPr>
            <a:r>
              <a:rPr lang="en-US" sz="1400" dirty="0"/>
              <a:t>&lt;h2 class="example"&gt;A heading with class="example"&lt;/h2&gt;</a:t>
            </a:r>
          </a:p>
          <a:p>
            <a:pPr>
              <a:spcBef>
                <a:spcPts val="0"/>
              </a:spcBef>
            </a:pPr>
            <a:r>
              <a:rPr lang="en-US" sz="1400" dirty="0"/>
              <a:t>&lt;p class="example"&gt;A paragraph with class="example".&lt;/p&gt; </a:t>
            </a:r>
          </a:p>
          <a:p>
            <a:pPr>
              <a:spcBef>
                <a:spcPts val="0"/>
              </a:spcBef>
            </a:pPr>
            <a:r>
              <a:rPr lang="en-US" sz="1400" dirty="0"/>
              <a:t>&lt;p&gt;Click the button to add a background color to the first element in the document with class="example" (index 0).&lt;/p&gt;</a:t>
            </a:r>
          </a:p>
          <a:p>
            <a:pPr>
              <a:spcBef>
                <a:spcPts val="0"/>
              </a:spcBef>
            </a:pPr>
            <a:r>
              <a:rPr lang="en-US" sz="1400" dirty="0"/>
              <a:t>&lt;button </a:t>
            </a:r>
            <a:r>
              <a:rPr lang="en-US" sz="1400" dirty="0" err="1"/>
              <a:t>onclick</a:t>
            </a:r>
            <a:r>
              <a:rPr lang="en-US" sz="1400" dirty="0"/>
              <a:t>="</a:t>
            </a:r>
            <a:r>
              <a:rPr lang="en-US" sz="1400" dirty="0" err="1"/>
              <a:t>myFunction</a:t>
            </a:r>
            <a:r>
              <a:rPr lang="en-US" sz="1400" dirty="0"/>
              <a:t>()"&gt;Try it&lt;/button&gt;</a:t>
            </a:r>
          </a:p>
          <a:p>
            <a:pPr>
              <a:spcBef>
                <a:spcPts val="0"/>
              </a:spcBef>
            </a:pPr>
            <a:r>
              <a:rPr lang="en-US" sz="1400" dirty="0"/>
              <a:t>&lt;p&gt;&lt;strong&gt;Note:&lt;/strong&gt; The </a:t>
            </a:r>
            <a:r>
              <a:rPr lang="en-US" sz="1400" dirty="0" err="1"/>
              <a:t>querySelectorAll</a:t>
            </a:r>
            <a:r>
              <a:rPr lang="en-US" sz="1400" dirty="0"/>
              <a:t>() method is not supported in Internet Explorer 8 and earlier versions.&lt;/p&gt;</a:t>
            </a:r>
          </a:p>
          <a:p>
            <a:pPr>
              <a:spcBef>
                <a:spcPts val="0"/>
              </a:spcBef>
            </a:pPr>
            <a:r>
              <a:rPr lang="en-US" sz="1400" dirty="0"/>
              <a:t>&lt;script&gt;function </a:t>
            </a:r>
            <a:r>
              <a:rPr lang="en-US" sz="1400" dirty="0" err="1"/>
              <a:t>myFunction</a:t>
            </a:r>
            <a:r>
              <a:rPr lang="en-US" sz="1400" dirty="0"/>
              <a:t>() {</a:t>
            </a:r>
          </a:p>
          <a:p>
            <a:pPr>
              <a:spcBef>
                <a:spcPts val="0"/>
              </a:spcBef>
            </a:pPr>
            <a:r>
              <a:rPr lang="en-US" sz="1400" dirty="0"/>
              <a:t>    </a:t>
            </a:r>
            <a:r>
              <a:rPr lang="en-US" sz="1400" dirty="0" err="1"/>
              <a:t>var</a:t>
            </a:r>
            <a:r>
              <a:rPr lang="en-US" sz="1400" dirty="0"/>
              <a:t> x = </a:t>
            </a:r>
            <a:r>
              <a:rPr lang="en-US" sz="1400" dirty="0" err="1"/>
              <a:t>document.querySelectorAll</a:t>
            </a:r>
            <a:r>
              <a:rPr lang="en-US" sz="1400" dirty="0"/>
              <a:t>(".example");</a:t>
            </a:r>
          </a:p>
          <a:p>
            <a:pPr>
              <a:spcBef>
                <a:spcPts val="0"/>
              </a:spcBef>
            </a:pPr>
            <a:r>
              <a:rPr lang="en-US" sz="1400" dirty="0"/>
              <a:t>    x[0].</a:t>
            </a:r>
            <a:r>
              <a:rPr lang="en-US" sz="1400" dirty="0" err="1"/>
              <a:t>style.backgroundColor</a:t>
            </a:r>
            <a:r>
              <a:rPr lang="en-US" sz="1400" dirty="0"/>
              <a:t> = "red";</a:t>
            </a:r>
          </a:p>
          <a:p>
            <a:pPr>
              <a:spcBef>
                <a:spcPts val="0"/>
              </a:spcBef>
            </a:pPr>
            <a:r>
              <a:rPr lang="en-US" sz="1400" dirty="0"/>
              <a:t>}&lt;/script&gt;</a:t>
            </a:r>
          </a:p>
          <a:p>
            <a:r>
              <a:rPr lang="en-US" sz="1400" dirty="0"/>
              <a:t>&lt;/body&gt;</a:t>
            </a:r>
          </a:p>
          <a:p>
            <a:r>
              <a:rPr lang="en-US" sz="1400" dirty="0"/>
              <a:t>&lt;/html&gt;</a:t>
            </a:r>
          </a:p>
        </p:txBody>
      </p:sp>
    </p:spTree>
    <p:extLst>
      <p:ext uri="{BB962C8B-B14F-4D97-AF65-F5344CB8AC3E}">
        <p14:creationId xmlns:p14="http://schemas.microsoft.com/office/powerpoint/2010/main" val="12498493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JavaScript </a:t>
            </a:r>
            <a:r>
              <a:rPr lang="en-US" dirty="0">
                <a:solidFill>
                  <a:schemeClr val="tx2"/>
                </a:solidFill>
              </a:rPr>
              <a:t>Events</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7</a:t>
            </a:r>
            <a:r>
              <a:rPr lang="en-US" dirty="0"/>
              <a:t> of 8</a:t>
            </a:r>
            <a:endParaRPr lang="en-US" dirty="0">
              <a:solidFill>
                <a:schemeClr val="tx1"/>
              </a:solidFill>
            </a:endParaRPr>
          </a:p>
        </p:txBody>
      </p:sp>
    </p:spTree>
    <p:extLst>
      <p:ext uri="{BB962C8B-B14F-4D97-AF65-F5344CB8AC3E}">
        <p14:creationId xmlns:p14="http://schemas.microsoft.com/office/powerpoint/2010/main" val="37832222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sp>
        <p:nvSpPr>
          <p:cNvPr id="3" name="Content Placeholder 2"/>
          <p:cNvSpPr>
            <a:spLocks noGrp="1"/>
          </p:cNvSpPr>
          <p:nvPr>
            <p:ph idx="1"/>
          </p:nvPr>
        </p:nvSpPr>
        <p:spPr/>
        <p:txBody>
          <a:bodyPr/>
          <a:lstStyle/>
          <a:p>
            <a:r>
              <a:rPr lang="en-US" dirty="0"/>
              <a:t>A JavaScript </a:t>
            </a:r>
            <a:r>
              <a:rPr lang="en-US" b="1" dirty="0"/>
              <a:t>event</a:t>
            </a:r>
            <a:r>
              <a:rPr lang="en-US" dirty="0"/>
              <a:t> is an action that can be detected by JavaScript.</a:t>
            </a:r>
          </a:p>
          <a:p>
            <a:r>
              <a:rPr lang="en-US" dirty="0"/>
              <a:t>We say then that an event is </a:t>
            </a:r>
            <a:r>
              <a:rPr lang="en-US" i="1" dirty="0"/>
              <a:t>triggered </a:t>
            </a:r>
            <a:r>
              <a:rPr lang="en-US" dirty="0"/>
              <a:t>and then it can be </a:t>
            </a:r>
            <a:r>
              <a:rPr lang="en-US" i="1" dirty="0"/>
              <a:t>caught </a:t>
            </a:r>
            <a:r>
              <a:rPr lang="en-US" dirty="0"/>
              <a:t>by JavaScript functions, which then do something in response.</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31687306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sp>
        <p:nvSpPr>
          <p:cNvPr id="3" name="Content Placeholder 2"/>
          <p:cNvSpPr>
            <a:spLocks noGrp="1"/>
          </p:cNvSpPr>
          <p:nvPr>
            <p:ph idx="1"/>
          </p:nvPr>
        </p:nvSpPr>
        <p:spPr/>
        <p:txBody>
          <a:bodyPr/>
          <a:lstStyle/>
          <a:p>
            <a:r>
              <a:rPr lang="en-US" dirty="0"/>
              <a:t>In the original JavaScript world, events could be specified right in the HTML markup with </a:t>
            </a:r>
            <a:r>
              <a:rPr lang="en-US" i="1" dirty="0"/>
              <a:t>hooks </a:t>
            </a:r>
            <a:r>
              <a:rPr lang="en-US" dirty="0"/>
              <a:t>to the JavaScript code (and still can).</a:t>
            </a:r>
          </a:p>
          <a:p>
            <a:r>
              <a:rPr lang="en-US" dirty="0"/>
              <a:t>As more powerful frameworks were developed, and website design and best practices were refined, this original mechanism was supplanted by the </a:t>
            </a:r>
            <a:r>
              <a:rPr lang="en-US" b="1" dirty="0"/>
              <a:t>listener </a:t>
            </a:r>
            <a:r>
              <a:rPr lang="en-US" dirty="0"/>
              <a:t>approach.</a:t>
            </a:r>
          </a:p>
        </p:txBody>
      </p:sp>
      <p:sp>
        <p:nvSpPr>
          <p:cNvPr id="4" name="Content Placeholder 3"/>
          <p:cNvSpPr>
            <a:spLocks noGrp="1"/>
          </p:cNvSpPr>
          <p:nvPr>
            <p:ph sz="quarter" idx="13"/>
          </p:nvPr>
        </p:nvSpPr>
        <p:spPr/>
        <p:txBody>
          <a:bodyPr>
            <a:normAutofit lnSpcReduction="10000"/>
          </a:bodyPr>
          <a:lstStyle/>
          <a:p>
            <a:r>
              <a:rPr lang="en-US" dirty="0"/>
              <a:t>A brave new world</a:t>
            </a:r>
          </a:p>
        </p:txBody>
      </p:sp>
    </p:spTree>
    <p:extLst>
      <p:ext uri="{BB962C8B-B14F-4D97-AF65-F5344CB8AC3E}">
        <p14:creationId xmlns:p14="http://schemas.microsoft.com/office/powerpoint/2010/main" val="23781170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sp>
        <p:nvSpPr>
          <p:cNvPr id="4" name="Content Placeholder 3"/>
          <p:cNvSpPr>
            <a:spLocks noGrp="1"/>
          </p:cNvSpPr>
          <p:nvPr>
            <p:ph sz="quarter" idx="13"/>
          </p:nvPr>
        </p:nvSpPr>
        <p:spPr/>
        <p:txBody>
          <a:bodyPr>
            <a:normAutofit lnSpcReduction="10000"/>
          </a:bodyPr>
          <a:lstStyle/>
          <a:p>
            <a:r>
              <a:rPr lang="en-US" dirty="0"/>
              <a:t>Two approaches</a:t>
            </a:r>
          </a:p>
        </p:txBody>
      </p:sp>
      <p:pic>
        <p:nvPicPr>
          <p:cNvPr id="6" name="Content Placeholder 5" descr="4071506020.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8750" b="-8750"/>
          <a:stretch>
            <a:fillRect/>
          </a:stretch>
        </p:blipFill>
        <p:spPr>
          <a:xfrm>
            <a:off x="457200" y="1066800"/>
            <a:ext cx="7614333" cy="5384044"/>
          </a:xfrm>
        </p:spPr>
      </p:pic>
    </p:spTree>
    <p:extLst>
      <p:ext uri="{BB962C8B-B14F-4D97-AF65-F5344CB8AC3E}">
        <p14:creationId xmlns:p14="http://schemas.microsoft.com/office/powerpoint/2010/main" val="38988298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Inline Event Handler Approach</a:t>
            </a:r>
          </a:p>
        </p:txBody>
      </p:sp>
      <p:sp>
        <p:nvSpPr>
          <p:cNvPr id="3" name="Content Placeholder 2"/>
          <p:cNvSpPr>
            <a:spLocks noGrp="1"/>
          </p:cNvSpPr>
          <p:nvPr>
            <p:ph idx="1"/>
          </p:nvPr>
        </p:nvSpPr>
        <p:spPr>
          <a:xfrm>
            <a:off x="609600" y="1646237"/>
            <a:ext cx="8153400" cy="4525963"/>
          </a:xfrm>
        </p:spPr>
        <p:txBody>
          <a:bodyPr/>
          <a:lstStyle/>
          <a:p>
            <a:r>
              <a:rPr lang="en-US" dirty="0"/>
              <a:t>For example, if you wanted an alert to pop-up when clicking a &lt;div&gt; you might program:</a:t>
            </a:r>
          </a:p>
          <a:p>
            <a:r>
              <a:rPr lang="en-US" dirty="0"/>
              <a:t>&lt;div id="example1" </a:t>
            </a:r>
            <a:r>
              <a:rPr lang="en-US" b="1" dirty="0" err="1">
                <a:solidFill>
                  <a:srgbClr val="CE2933"/>
                </a:solidFill>
              </a:rPr>
              <a:t>onclick</a:t>
            </a:r>
            <a:r>
              <a:rPr lang="en-US" dirty="0"/>
              <a:t>="</a:t>
            </a:r>
            <a:r>
              <a:rPr lang="en-US" dirty="0">
                <a:solidFill>
                  <a:srgbClr val="CE2933"/>
                </a:solidFill>
              </a:rPr>
              <a:t>alert('hello')</a:t>
            </a:r>
            <a:r>
              <a:rPr lang="en-US" dirty="0"/>
              <a:t>"&gt;Click for pop-up&lt;/div&gt;</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5911599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Listener Approach</a:t>
            </a:r>
          </a:p>
        </p:txBody>
      </p:sp>
      <p:sp>
        <p:nvSpPr>
          <p:cNvPr id="4" name="Content Placeholder 3"/>
          <p:cNvSpPr>
            <a:spLocks noGrp="1"/>
          </p:cNvSpPr>
          <p:nvPr>
            <p:ph sz="quarter" idx="13"/>
          </p:nvPr>
        </p:nvSpPr>
        <p:spPr/>
        <p:txBody>
          <a:bodyPr>
            <a:normAutofit lnSpcReduction="10000"/>
          </a:bodyPr>
          <a:lstStyle/>
          <a:p>
            <a:r>
              <a:rPr lang="en-US" dirty="0"/>
              <a:t>Two ways to set up listeners</a:t>
            </a:r>
          </a:p>
        </p:txBody>
      </p:sp>
      <p:pic>
        <p:nvPicPr>
          <p:cNvPr id="7" name="Picture 6" descr="Screen Shot 2014-02-05 at 10.00.2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3962400"/>
            <a:ext cx="8054053" cy="2362200"/>
          </a:xfrm>
          <a:prstGeom prst="rect">
            <a:avLst/>
          </a:prstGeom>
        </p:spPr>
      </p:pic>
      <p:pic>
        <p:nvPicPr>
          <p:cNvPr id="9" name="Picture 8" descr="Screen Shot 2014-02-05 at 10.00.04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999" y="2133600"/>
            <a:ext cx="7956469" cy="1219200"/>
          </a:xfrm>
          <a:prstGeom prst="rect">
            <a:avLst/>
          </a:prstGeom>
        </p:spPr>
      </p:pic>
    </p:spTree>
    <p:extLst>
      <p:ext uri="{BB962C8B-B14F-4D97-AF65-F5344CB8AC3E}">
        <p14:creationId xmlns:p14="http://schemas.microsoft.com/office/powerpoint/2010/main" val="2270421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in Modern Times</a:t>
            </a:r>
          </a:p>
        </p:txBody>
      </p:sp>
      <p:sp>
        <p:nvSpPr>
          <p:cNvPr id="3" name="Content Placeholder 2"/>
          <p:cNvSpPr>
            <a:spLocks noGrp="1"/>
          </p:cNvSpPr>
          <p:nvPr>
            <p:ph idx="1"/>
          </p:nvPr>
        </p:nvSpPr>
        <p:spPr/>
        <p:txBody>
          <a:bodyPr/>
          <a:lstStyle/>
          <a:p>
            <a:r>
              <a:rPr lang="en-US" dirty="0"/>
              <a:t>JavaScript became a much more important part of web development in the mid 2000s with </a:t>
            </a:r>
            <a:r>
              <a:rPr lang="en-US" b="1" dirty="0"/>
              <a:t>AJAX</a:t>
            </a:r>
            <a:r>
              <a:rPr lang="en-US" dirty="0"/>
              <a:t>.</a:t>
            </a:r>
          </a:p>
          <a:p>
            <a:r>
              <a:rPr lang="en-US" sz="2400" b="1" dirty="0"/>
              <a:t>AJAX </a:t>
            </a:r>
            <a:r>
              <a:rPr lang="en-US" sz="2400" dirty="0"/>
              <a:t>is both an acronym as well as a general term. </a:t>
            </a:r>
          </a:p>
          <a:p>
            <a:pPr marL="342900" indent="-342900">
              <a:buFont typeface="Arial"/>
              <a:buChar char="•"/>
            </a:pPr>
            <a:r>
              <a:rPr lang="en-US" sz="2000" dirty="0"/>
              <a:t>As an acronym it means </a:t>
            </a:r>
            <a:r>
              <a:rPr lang="en-US" sz="2000" b="1" dirty="0">
                <a:solidFill>
                  <a:srgbClr val="FF6600"/>
                </a:solidFill>
              </a:rPr>
              <a:t>A</a:t>
            </a:r>
            <a:r>
              <a:rPr lang="en-US" sz="2000" dirty="0"/>
              <a:t>synchronous </a:t>
            </a:r>
            <a:r>
              <a:rPr lang="en-US" sz="2000" b="1" dirty="0">
                <a:solidFill>
                  <a:srgbClr val="FF6600"/>
                </a:solidFill>
              </a:rPr>
              <a:t>J</a:t>
            </a:r>
            <a:r>
              <a:rPr lang="en-US" sz="2000" dirty="0"/>
              <a:t>avaScript </a:t>
            </a:r>
            <a:r>
              <a:rPr lang="en-US" sz="2000" b="1" dirty="0">
                <a:solidFill>
                  <a:srgbClr val="FF6600"/>
                </a:solidFill>
              </a:rPr>
              <a:t>A</a:t>
            </a:r>
            <a:r>
              <a:rPr lang="en-US" sz="2000" dirty="0"/>
              <a:t>nd </a:t>
            </a:r>
            <a:r>
              <a:rPr lang="en-US" sz="2000" b="1" dirty="0">
                <a:solidFill>
                  <a:srgbClr val="FF6600"/>
                </a:solidFill>
              </a:rPr>
              <a:t>X</a:t>
            </a:r>
            <a:r>
              <a:rPr lang="en-US" sz="2000" dirty="0"/>
              <a:t>ML.</a:t>
            </a:r>
          </a:p>
          <a:p>
            <a:pPr marL="342900" lvl="1" indent="-342900">
              <a:buClr>
                <a:schemeClr val="accent3">
                  <a:lumMod val="75000"/>
                </a:schemeClr>
              </a:buClr>
              <a:buFont typeface="Arial"/>
              <a:buChar char="•"/>
            </a:pPr>
            <a:r>
              <a:rPr lang="en-US" dirty="0"/>
              <a:t>The most important feature of AJAX sites is the asynchronous data requests.</a:t>
            </a:r>
          </a:p>
          <a:p>
            <a:pPr marL="342900" indent="-342900">
              <a:buFont typeface="Arial"/>
              <a:buChar char="•"/>
            </a:pPr>
            <a:endParaRPr lang="en-US" sz="2400" dirty="0"/>
          </a:p>
          <a:p>
            <a:pPr marL="342900" indent="-342900">
              <a:buFont typeface="Arial"/>
              <a:buChar char="•"/>
            </a:pPr>
            <a:endParaRPr lang="en-US" dirty="0"/>
          </a:p>
        </p:txBody>
      </p:sp>
      <p:sp>
        <p:nvSpPr>
          <p:cNvPr id="4" name="Content Placeholder 3"/>
          <p:cNvSpPr>
            <a:spLocks noGrp="1"/>
          </p:cNvSpPr>
          <p:nvPr>
            <p:ph sz="quarter" idx="13"/>
          </p:nvPr>
        </p:nvSpPr>
        <p:spPr/>
        <p:txBody>
          <a:bodyPr>
            <a:normAutofit lnSpcReduction="10000"/>
          </a:bodyPr>
          <a:lstStyle/>
          <a:p>
            <a:r>
              <a:rPr lang="en-US" dirty="0"/>
              <a:t>AJAX</a:t>
            </a:r>
          </a:p>
        </p:txBody>
      </p:sp>
    </p:spTree>
    <p:extLst>
      <p:ext uri="{BB962C8B-B14F-4D97-AF65-F5344CB8AC3E}">
        <p14:creationId xmlns:p14="http://schemas.microsoft.com/office/powerpoint/2010/main" val="7873930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Listener Approach</a:t>
            </a:r>
          </a:p>
        </p:txBody>
      </p:sp>
      <p:sp>
        <p:nvSpPr>
          <p:cNvPr id="4" name="Content Placeholder 3"/>
          <p:cNvSpPr>
            <a:spLocks noGrp="1"/>
          </p:cNvSpPr>
          <p:nvPr>
            <p:ph sz="quarter" idx="13"/>
          </p:nvPr>
        </p:nvSpPr>
        <p:spPr/>
        <p:txBody>
          <a:bodyPr>
            <a:normAutofit lnSpcReduction="10000"/>
          </a:bodyPr>
          <a:lstStyle/>
          <a:p>
            <a:r>
              <a:rPr lang="en-US" dirty="0"/>
              <a:t>Using functions</a:t>
            </a:r>
          </a:p>
        </p:txBody>
      </p:sp>
      <p:sp>
        <p:nvSpPr>
          <p:cNvPr id="3" name="Rectangle 2"/>
          <p:cNvSpPr/>
          <p:nvPr/>
        </p:nvSpPr>
        <p:spPr>
          <a:xfrm>
            <a:off x="990600" y="1600200"/>
            <a:ext cx="6781800" cy="1446550"/>
          </a:xfrm>
          <a:prstGeom prst="rect">
            <a:avLst/>
          </a:prstGeom>
        </p:spPr>
        <p:txBody>
          <a:bodyPr wrap="square">
            <a:spAutoFit/>
          </a:bodyPr>
          <a:lstStyle/>
          <a:p>
            <a:r>
              <a:rPr lang="en-US" sz="2200" dirty="0"/>
              <a:t>What if we wanted to do something more elaborate when an event is triggered? In such a case, the behavior would have to be encapsulated within a function, as shown in Listing 6.12.</a:t>
            </a:r>
          </a:p>
        </p:txBody>
      </p:sp>
      <p:pic>
        <p:nvPicPr>
          <p:cNvPr id="5" name="Picture 4" descr="Screen Shot 2014-02-05 at 10.02.28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276600"/>
            <a:ext cx="7086600" cy="2511167"/>
          </a:xfrm>
          <a:prstGeom prst="rect">
            <a:avLst/>
          </a:prstGeom>
        </p:spPr>
      </p:pic>
    </p:spTree>
    <p:extLst>
      <p:ext uri="{BB962C8B-B14F-4D97-AF65-F5344CB8AC3E}">
        <p14:creationId xmlns:p14="http://schemas.microsoft.com/office/powerpoint/2010/main" val="5197269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Listener Approach</a:t>
            </a:r>
          </a:p>
        </p:txBody>
      </p:sp>
      <p:sp>
        <p:nvSpPr>
          <p:cNvPr id="4" name="Content Placeholder 3"/>
          <p:cNvSpPr>
            <a:spLocks noGrp="1"/>
          </p:cNvSpPr>
          <p:nvPr>
            <p:ph sz="quarter" idx="13"/>
          </p:nvPr>
        </p:nvSpPr>
        <p:spPr/>
        <p:txBody>
          <a:bodyPr>
            <a:normAutofit lnSpcReduction="10000"/>
          </a:bodyPr>
          <a:lstStyle/>
          <a:p>
            <a:r>
              <a:rPr lang="en-US" dirty="0"/>
              <a:t>Anonymous functions</a:t>
            </a:r>
          </a:p>
        </p:txBody>
      </p:sp>
      <p:sp>
        <p:nvSpPr>
          <p:cNvPr id="3" name="Rectangle 2"/>
          <p:cNvSpPr/>
          <p:nvPr/>
        </p:nvSpPr>
        <p:spPr>
          <a:xfrm>
            <a:off x="990600" y="1600200"/>
            <a:ext cx="6781800" cy="1200328"/>
          </a:xfrm>
          <a:prstGeom prst="rect">
            <a:avLst/>
          </a:prstGeom>
        </p:spPr>
        <p:txBody>
          <a:bodyPr wrap="square">
            <a:spAutoFit/>
          </a:bodyPr>
          <a:lstStyle/>
          <a:p>
            <a:r>
              <a:rPr lang="en-US" sz="2400" dirty="0"/>
              <a:t>An alternative to that shown in Listing 6.12 is to use an anonymous function (that is, one without a name), as shown in Listing 6.13.</a:t>
            </a:r>
            <a:endParaRPr lang="en-US" sz="2200" dirty="0"/>
          </a:p>
        </p:txBody>
      </p:sp>
      <p:pic>
        <p:nvPicPr>
          <p:cNvPr id="6" name="Picture 5" descr="Screen Shot 2014-02-05 at 10.02.5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429000"/>
            <a:ext cx="7086600" cy="1672832"/>
          </a:xfrm>
          <a:prstGeom prst="rect">
            <a:avLst/>
          </a:prstGeom>
        </p:spPr>
      </p:pic>
    </p:spTree>
    <p:extLst>
      <p:ext uri="{BB962C8B-B14F-4D97-AF65-F5344CB8AC3E}">
        <p14:creationId xmlns:p14="http://schemas.microsoft.com/office/powerpoint/2010/main" val="31929109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Object</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3" name="Rectangle 2"/>
          <p:cNvSpPr/>
          <p:nvPr/>
        </p:nvSpPr>
        <p:spPr>
          <a:xfrm>
            <a:off x="990600" y="1600200"/>
            <a:ext cx="6781800" cy="3416320"/>
          </a:xfrm>
          <a:prstGeom prst="rect">
            <a:avLst/>
          </a:prstGeom>
        </p:spPr>
        <p:txBody>
          <a:bodyPr wrap="square">
            <a:spAutoFit/>
          </a:bodyPr>
          <a:lstStyle/>
          <a:p>
            <a:r>
              <a:rPr lang="en-US" sz="2400" dirty="0"/>
              <a:t>No matter which type of event we encounter, they are all </a:t>
            </a:r>
            <a:r>
              <a:rPr lang="en-US" sz="2400" b="1" dirty="0"/>
              <a:t>DOM event objects </a:t>
            </a:r>
            <a:r>
              <a:rPr lang="en-US" sz="2400" dirty="0"/>
              <a:t>and the event handlers associated with them can access and manipulate them. Typically we see the events passed to the function handler as a parameter named </a:t>
            </a:r>
            <a:r>
              <a:rPr lang="en-US" sz="2400" i="1" dirty="0"/>
              <a:t>e</a:t>
            </a:r>
            <a:r>
              <a:rPr lang="en-US" sz="2400" dirty="0"/>
              <a:t>.</a:t>
            </a:r>
          </a:p>
          <a:p>
            <a:endParaRPr lang="en-US" sz="2400" dirty="0"/>
          </a:p>
          <a:p>
            <a:r>
              <a:rPr lang="en-US" sz="2400" dirty="0"/>
              <a:t>function </a:t>
            </a:r>
            <a:r>
              <a:rPr lang="en-US" sz="2400" dirty="0" err="1"/>
              <a:t>someHandler</a:t>
            </a:r>
            <a:r>
              <a:rPr lang="en-US" sz="2400" dirty="0"/>
              <a:t>(</a:t>
            </a:r>
            <a:r>
              <a:rPr lang="en-US" sz="2400" b="1" dirty="0">
                <a:solidFill>
                  <a:schemeClr val="accent2"/>
                </a:solidFill>
              </a:rPr>
              <a:t>e</a:t>
            </a:r>
            <a:r>
              <a:rPr lang="en-US" sz="2400" dirty="0"/>
              <a:t>) {</a:t>
            </a:r>
          </a:p>
          <a:p>
            <a:r>
              <a:rPr lang="en-US" sz="2400" i="1" dirty="0"/>
              <a:t>	</a:t>
            </a:r>
            <a:r>
              <a:rPr lang="en-US" sz="2400" i="1" dirty="0">
                <a:solidFill>
                  <a:schemeClr val="accent1"/>
                </a:solidFill>
              </a:rPr>
              <a:t>// e is the event that triggered this handler.</a:t>
            </a:r>
          </a:p>
          <a:p>
            <a:r>
              <a:rPr lang="en-US" sz="2400" dirty="0"/>
              <a:t>}</a:t>
            </a:r>
            <a:endParaRPr lang="en-US" sz="2200" dirty="0"/>
          </a:p>
        </p:txBody>
      </p:sp>
    </p:spTree>
    <p:extLst>
      <p:ext uri="{BB962C8B-B14F-4D97-AF65-F5344CB8AC3E}">
        <p14:creationId xmlns:p14="http://schemas.microsoft.com/office/powerpoint/2010/main" val="32080095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Object</a:t>
            </a:r>
          </a:p>
        </p:txBody>
      </p:sp>
      <p:sp>
        <p:nvSpPr>
          <p:cNvPr id="4" name="Content Placeholder 3"/>
          <p:cNvSpPr>
            <a:spLocks noGrp="1"/>
          </p:cNvSpPr>
          <p:nvPr>
            <p:ph sz="quarter" idx="13"/>
          </p:nvPr>
        </p:nvSpPr>
        <p:spPr/>
        <p:txBody>
          <a:bodyPr>
            <a:normAutofit lnSpcReduction="10000"/>
          </a:bodyPr>
          <a:lstStyle/>
          <a:p>
            <a:r>
              <a:rPr lang="en-US" dirty="0"/>
              <a:t>Several Options</a:t>
            </a:r>
          </a:p>
        </p:txBody>
      </p:sp>
      <p:sp>
        <p:nvSpPr>
          <p:cNvPr id="3" name="Rectangle 2"/>
          <p:cNvSpPr/>
          <p:nvPr/>
        </p:nvSpPr>
        <p:spPr>
          <a:xfrm>
            <a:off x="990600" y="1600200"/>
            <a:ext cx="6781800" cy="4493538"/>
          </a:xfrm>
          <a:prstGeom prst="rect">
            <a:avLst/>
          </a:prstGeom>
        </p:spPr>
        <p:txBody>
          <a:bodyPr wrap="square">
            <a:spAutoFit/>
          </a:bodyPr>
          <a:lstStyle/>
          <a:p>
            <a:pPr marL="342900" indent="-342900">
              <a:buFont typeface="Arial"/>
              <a:buChar char="•"/>
            </a:pPr>
            <a:r>
              <a:rPr lang="en-US" sz="2400" b="1" dirty="0"/>
              <a:t>Bubbles</a:t>
            </a:r>
            <a:r>
              <a:rPr lang="en-US" sz="2400" dirty="0"/>
              <a:t>. If an event’s bubbles property is set to true then there must be an event handler in place to handle the event or it will bubble up to its parent and trigger an event handler there.</a:t>
            </a:r>
          </a:p>
          <a:p>
            <a:pPr marL="342900" indent="-342900">
              <a:buFont typeface="Arial"/>
              <a:buChar char="•"/>
            </a:pPr>
            <a:r>
              <a:rPr lang="en-US" sz="2400" b="1" dirty="0"/>
              <a:t>Cancelable</a:t>
            </a:r>
            <a:r>
              <a:rPr lang="en-US" sz="2400" dirty="0"/>
              <a:t>. The Cancelable property is also a Boolean value that indicates whether or not the event can be cancelled.</a:t>
            </a:r>
          </a:p>
          <a:p>
            <a:pPr marL="342900" indent="-342900">
              <a:buFont typeface="Arial"/>
              <a:buChar char="•"/>
            </a:pPr>
            <a:r>
              <a:rPr lang="en-US" sz="2400" b="1" dirty="0" err="1"/>
              <a:t>preventDefault</a:t>
            </a:r>
            <a:r>
              <a:rPr lang="en-US" sz="2400" dirty="0"/>
              <a:t>. A cancelable default action for an event can be stopped using the </a:t>
            </a:r>
            <a:r>
              <a:rPr lang="en-US" sz="2400" dirty="0" err="1"/>
              <a:t>preventDefault</a:t>
            </a:r>
            <a:r>
              <a:rPr lang="en-US" sz="2400" dirty="0"/>
              <a:t>() method in the next slide</a:t>
            </a:r>
          </a:p>
          <a:p>
            <a:endParaRPr lang="en-US" sz="2400" dirty="0"/>
          </a:p>
          <a:p>
            <a:pPr marL="342900" indent="-342900">
              <a:buFont typeface="Arial"/>
              <a:buChar char="•"/>
            </a:pPr>
            <a:endParaRPr lang="en-US" sz="2200" dirty="0"/>
          </a:p>
        </p:txBody>
      </p:sp>
    </p:spTree>
    <p:extLst>
      <p:ext uri="{BB962C8B-B14F-4D97-AF65-F5344CB8AC3E}">
        <p14:creationId xmlns:p14="http://schemas.microsoft.com/office/powerpoint/2010/main" val="27907283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Object</a:t>
            </a:r>
          </a:p>
        </p:txBody>
      </p:sp>
      <p:sp>
        <p:nvSpPr>
          <p:cNvPr id="4" name="Content Placeholder 3"/>
          <p:cNvSpPr>
            <a:spLocks noGrp="1"/>
          </p:cNvSpPr>
          <p:nvPr>
            <p:ph sz="quarter" idx="13"/>
          </p:nvPr>
        </p:nvSpPr>
        <p:spPr/>
        <p:txBody>
          <a:bodyPr>
            <a:normAutofit lnSpcReduction="10000"/>
          </a:bodyPr>
          <a:lstStyle/>
          <a:p>
            <a:r>
              <a:rPr lang="en-US" dirty="0"/>
              <a:t>Prevent the default </a:t>
            </a:r>
            <a:r>
              <a:rPr lang="en-US" dirty="0" err="1"/>
              <a:t>behaviour</a:t>
            </a:r>
            <a:endParaRPr lang="en-US" dirty="0"/>
          </a:p>
        </p:txBody>
      </p:sp>
      <p:pic>
        <p:nvPicPr>
          <p:cNvPr id="5" name="Picture 4" descr="Screen Shot 2014-02-05 at 10.06.0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2362200"/>
            <a:ext cx="7315200" cy="1783126"/>
          </a:xfrm>
          <a:prstGeom prst="rect">
            <a:avLst/>
          </a:prstGeom>
        </p:spPr>
      </p:pic>
    </p:spTree>
    <p:extLst>
      <p:ext uri="{BB962C8B-B14F-4D97-AF65-F5344CB8AC3E}">
        <p14:creationId xmlns:p14="http://schemas.microsoft.com/office/powerpoint/2010/main" val="33342224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Types</a:t>
            </a:r>
          </a:p>
        </p:txBody>
      </p:sp>
      <p:sp>
        <p:nvSpPr>
          <p:cNvPr id="3" name="Content Placeholder 2"/>
          <p:cNvSpPr>
            <a:spLocks noGrp="1"/>
          </p:cNvSpPr>
          <p:nvPr>
            <p:ph sz="quarter" idx="13"/>
          </p:nvPr>
        </p:nvSpPr>
        <p:spPr/>
        <p:txBody>
          <a:bodyPr>
            <a:normAutofit lnSpcReduction="10000"/>
          </a:bodyPr>
          <a:lstStyle/>
          <a:p>
            <a:endParaRPr lang="en-US"/>
          </a:p>
        </p:txBody>
      </p:sp>
      <p:sp>
        <p:nvSpPr>
          <p:cNvPr id="7" name="Content Placeholder 2"/>
          <p:cNvSpPr>
            <a:spLocks noGrp="1"/>
          </p:cNvSpPr>
          <p:nvPr>
            <p:ph idx="1"/>
          </p:nvPr>
        </p:nvSpPr>
        <p:spPr>
          <a:xfrm>
            <a:off x="914400" y="1752600"/>
            <a:ext cx="6400800" cy="4419600"/>
          </a:xfrm>
        </p:spPr>
        <p:txBody>
          <a:bodyPr>
            <a:normAutofit/>
          </a:bodyPr>
          <a:lstStyle/>
          <a:p>
            <a:r>
              <a:rPr lang="en-US" sz="2000" dirty="0"/>
              <a:t>There are several classes of event, with several types of event within each class specified by the W3C:</a:t>
            </a:r>
          </a:p>
          <a:p>
            <a:pPr marL="342900" indent="-342900">
              <a:buFont typeface="Arial"/>
              <a:buChar char="•"/>
            </a:pPr>
            <a:r>
              <a:rPr lang="en-US" sz="2000" dirty="0"/>
              <a:t>mouse events</a:t>
            </a:r>
          </a:p>
          <a:p>
            <a:pPr marL="342900" indent="-342900">
              <a:buFont typeface="Arial"/>
              <a:buChar char="•"/>
            </a:pPr>
            <a:r>
              <a:rPr lang="en-US" sz="2000" dirty="0"/>
              <a:t>keyboard events</a:t>
            </a:r>
          </a:p>
          <a:p>
            <a:pPr marL="342900" indent="-342900">
              <a:buFont typeface="Arial"/>
              <a:buChar char="•"/>
            </a:pPr>
            <a:r>
              <a:rPr lang="en-US" sz="2000" dirty="0"/>
              <a:t>form events</a:t>
            </a:r>
          </a:p>
          <a:p>
            <a:pPr marL="342900" indent="-342900">
              <a:buFont typeface="Arial"/>
              <a:buChar char="•"/>
            </a:pPr>
            <a:r>
              <a:rPr lang="en-US" sz="2000" dirty="0"/>
              <a:t>frame events</a:t>
            </a:r>
          </a:p>
          <a:p>
            <a:endParaRPr lang="en-US" dirty="0"/>
          </a:p>
        </p:txBody>
      </p:sp>
    </p:spTree>
    <p:extLst>
      <p:ext uri="{BB962C8B-B14F-4D97-AF65-F5344CB8AC3E}">
        <p14:creationId xmlns:p14="http://schemas.microsoft.com/office/powerpoint/2010/main" val="38748073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Mouse events</a:t>
            </a:r>
          </a:p>
        </p:txBody>
      </p:sp>
      <p:sp>
        <p:nvSpPr>
          <p:cNvPr id="3" name="Content Placeholder 2"/>
          <p:cNvSpPr>
            <a:spLocks noGrp="1"/>
          </p:cNvSpPr>
          <p:nvPr>
            <p:ph sz="quarter" idx="13"/>
          </p:nvPr>
        </p:nvSpPr>
        <p:spPr/>
        <p:txBody>
          <a:bodyPr>
            <a:normAutofit lnSpcReduction="10000"/>
          </a:bodyPr>
          <a:lstStyle/>
          <a:p>
            <a:endParaRPr lang="en-US"/>
          </a:p>
        </p:txBody>
      </p:sp>
      <p:graphicFrame>
        <p:nvGraphicFramePr>
          <p:cNvPr id="6" name="Content Placeholder 5"/>
          <p:cNvGraphicFramePr>
            <a:graphicFrameLocks noGrp="1"/>
          </p:cNvGraphicFramePr>
          <p:nvPr>
            <p:ph idx="1"/>
          </p:nvPr>
        </p:nvGraphicFramePr>
        <p:xfrm>
          <a:off x="1066800" y="1981200"/>
          <a:ext cx="6324600" cy="3124197"/>
        </p:xfrm>
        <a:graphic>
          <a:graphicData uri="http://schemas.openxmlformats.org/drawingml/2006/table">
            <a:tbl>
              <a:tblPr firstRow="1" firstCol="1">
                <a:tableStyleId>{5C22544A-7EE6-4342-B048-85BDC9FD1C3A}</a:tableStyleId>
              </a:tblPr>
              <a:tblGrid>
                <a:gridCol w="1372438">
                  <a:extLst>
                    <a:ext uri="{9D8B030D-6E8A-4147-A177-3AD203B41FA5}">
                      <a16:colId xmlns:a16="http://schemas.microsoft.com/office/drawing/2014/main" val="20000"/>
                    </a:ext>
                  </a:extLst>
                </a:gridCol>
                <a:gridCol w="4952162">
                  <a:extLst>
                    <a:ext uri="{9D8B030D-6E8A-4147-A177-3AD203B41FA5}">
                      <a16:colId xmlns:a16="http://schemas.microsoft.com/office/drawing/2014/main" val="20001"/>
                    </a:ext>
                  </a:extLst>
                </a:gridCol>
              </a:tblGrid>
              <a:tr h="417591">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onclick</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clicked on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ondblclick</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double clicked on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onmousedown</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pressed down over an element </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onmouseup</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released over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onmouseover</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moved (not clicked) over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onmouseout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moved off of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onmousemove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mouse was moved while over an element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5771792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Keyboard events</a:t>
            </a:r>
          </a:p>
        </p:txBody>
      </p:sp>
      <p:sp>
        <p:nvSpPr>
          <p:cNvPr id="3" name="Content Placeholder 2"/>
          <p:cNvSpPr>
            <a:spLocks noGrp="1"/>
          </p:cNvSpPr>
          <p:nvPr>
            <p:ph sz="quarter" idx="13"/>
          </p:nvPr>
        </p:nvSpPr>
        <p:spPr/>
        <p:txBody>
          <a:bodyPr>
            <a:normAutofit lnSpcReduction="10000"/>
          </a:bodyPr>
          <a:lstStyle/>
          <a:p>
            <a:endParaRPr lang="en-US"/>
          </a:p>
        </p:txBody>
      </p:sp>
      <p:graphicFrame>
        <p:nvGraphicFramePr>
          <p:cNvPr id="7" name="Content Placeholder 6"/>
          <p:cNvGraphicFramePr>
            <a:graphicFrameLocks noGrp="1"/>
          </p:cNvGraphicFramePr>
          <p:nvPr>
            <p:ph idx="1"/>
          </p:nvPr>
        </p:nvGraphicFramePr>
        <p:xfrm>
          <a:off x="914400" y="1676400"/>
          <a:ext cx="6477000" cy="2209800"/>
        </p:xfrm>
        <a:graphic>
          <a:graphicData uri="http://schemas.openxmlformats.org/drawingml/2006/table">
            <a:tbl>
              <a:tblPr firstRow="1" firstCol="1">
                <a:tableStyleId>{5C22544A-7EE6-4342-B048-85BDC9FD1C3A}</a:tableStyleId>
              </a:tblPr>
              <a:tblGrid>
                <a:gridCol w="1405509">
                  <a:extLst>
                    <a:ext uri="{9D8B030D-6E8A-4147-A177-3AD203B41FA5}">
                      <a16:colId xmlns:a16="http://schemas.microsoft.com/office/drawing/2014/main" val="20000"/>
                    </a:ext>
                  </a:extLst>
                </a:gridCol>
                <a:gridCol w="5071491">
                  <a:extLst>
                    <a:ext uri="{9D8B030D-6E8A-4147-A177-3AD203B41FA5}">
                      <a16:colId xmlns:a16="http://schemas.microsoft.com/office/drawing/2014/main" val="20001"/>
                    </a:ext>
                  </a:extLst>
                </a:gridCol>
              </a:tblGrid>
              <a:tr h="552450">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a:t>Description</a:t>
                      </a:r>
                      <a:endParaRPr lang="en-CA" sz="18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52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onkeydown</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user is pressing a key (this happens first)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552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onkeypress</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user presses a key (this happens after </a:t>
                      </a:r>
                      <a:r>
                        <a:rPr lang="en-CA" sz="1600" dirty="0" err="1"/>
                        <a:t>onkeydown</a:t>
                      </a:r>
                      <a:r>
                        <a:rPr lang="en-CA" sz="1600" dirty="0"/>
                        <a: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552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onkeyup</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user releases a key that was down (this happens last)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096809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Keyboard events</a:t>
            </a:r>
          </a:p>
        </p:txBody>
      </p:sp>
      <p:sp>
        <p:nvSpPr>
          <p:cNvPr id="3" name="Content Placeholder 2"/>
          <p:cNvSpPr>
            <a:spLocks noGrp="1"/>
          </p:cNvSpPr>
          <p:nvPr>
            <p:ph sz="quarter" idx="13"/>
          </p:nvPr>
        </p:nvSpPr>
        <p:spPr/>
        <p:txBody>
          <a:bodyPr>
            <a:normAutofit lnSpcReduction="10000"/>
          </a:bodyPr>
          <a:lstStyle/>
          <a:p>
            <a:r>
              <a:rPr lang="en-US" dirty="0"/>
              <a:t>Example</a:t>
            </a:r>
          </a:p>
        </p:txBody>
      </p:sp>
      <p:sp>
        <p:nvSpPr>
          <p:cNvPr id="4" name="Content Placeholder 3"/>
          <p:cNvSpPr>
            <a:spLocks noGrp="1"/>
          </p:cNvSpPr>
          <p:nvPr>
            <p:ph idx="1"/>
          </p:nvPr>
        </p:nvSpPr>
        <p:spPr/>
        <p:txBody>
          <a:bodyPr/>
          <a:lstStyle/>
          <a:p>
            <a:r>
              <a:rPr lang="en-US" dirty="0"/>
              <a:t>&lt;input type="text" id="</a:t>
            </a:r>
            <a:r>
              <a:rPr lang="en-US" dirty="0" err="1"/>
              <a:t>keyExample</a:t>
            </a:r>
            <a:r>
              <a:rPr lang="en-US" dirty="0"/>
              <a:t>"&gt;</a:t>
            </a:r>
          </a:p>
          <a:p>
            <a:r>
              <a:rPr lang="en-US" dirty="0"/>
              <a:t>The input box above, for example, could be listened to and each key pressed echoed back to the user as an alert as shown in Listing 6.15.</a:t>
            </a:r>
          </a:p>
          <a:p>
            <a:endParaRPr lang="en-US" dirty="0"/>
          </a:p>
        </p:txBody>
      </p:sp>
      <p:pic>
        <p:nvPicPr>
          <p:cNvPr id="5" name="Picture 4" descr="Screen Shot 2014-02-05 at 10.09.1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3810000"/>
            <a:ext cx="7162800" cy="1942454"/>
          </a:xfrm>
          <a:prstGeom prst="rect">
            <a:avLst/>
          </a:prstGeom>
        </p:spPr>
      </p:pic>
    </p:spTree>
    <p:extLst>
      <p:ext uri="{BB962C8B-B14F-4D97-AF65-F5344CB8AC3E}">
        <p14:creationId xmlns:p14="http://schemas.microsoft.com/office/powerpoint/2010/main" val="41687189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Form Events</a:t>
            </a:r>
          </a:p>
        </p:txBody>
      </p:sp>
      <p:sp>
        <p:nvSpPr>
          <p:cNvPr id="3" name="Content Placeholder 2"/>
          <p:cNvSpPr>
            <a:spLocks noGrp="1"/>
          </p:cNvSpPr>
          <p:nvPr>
            <p:ph sz="quarter" idx="13"/>
          </p:nvPr>
        </p:nvSpPr>
        <p:spPr/>
        <p:txBody>
          <a:bodyPr>
            <a:normAutofit lnSpcReduction="10000"/>
          </a:bodyPr>
          <a:lstStyle/>
          <a:p>
            <a:endParaRPr lang="en-US" dirty="0"/>
          </a:p>
        </p:txBody>
      </p:sp>
      <p:graphicFrame>
        <p:nvGraphicFramePr>
          <p:cNvPr id="6" name="Content Placeholder 5"/>
          <p:cNvGraphicFramePr>
            <a:graphicFrameLocks noGrp="1"/>
          </p:cNvGraphicFramePr>
          <p:nvPr>
            <p:ph idx="1"/>
          </p:nvPr>
        </p:nvGraphicFramePr>
        <p:xfrm>
          <a:off x="914400" y="1524000"/>
          <a:ext cx="6705600" cy="4191000"/>
        </p:xfrm>
        <a:graphic>
          <a:graphicData uri="http://schemas.openxmlformats.org/drawingml/2006/table">
            <a:tbl>
              <a:tblPr firstRow="1" firstCol="1">
                <a:tableStyleId>{5C22544A-7EE6-4342-B048-85BDC9FD1C3A}</a:tableStyleId>
              </a:tblPr>
              <a:tblGrid>
                <a:gridCol w="1455115">
                  <a:extLst>
                    <a:ext uri="{9D8B030D-6E8A-4147-A177-3AD203B41FA5}">
                      <a16:colId xmlns:a16="http://schemas.microsoft.com/office/drawing/2014/main" val="20000"/>
                    </a:ext>
                  </a:extLst>
                </a:gridCol>
                <a:gridCol w="5250485">
                  <a:extLst>
                    <a:ext uri="{9D8B030D-6E8A-4147-A177-3AD203B41FA5}">
                      <a16:colId xmlns:a16="http://schemas.microsoft.com/office/drawing/2014/main" val="20001"/>
                    </a:ext>
                  </a:extLst>
                </a:gridCol>
              </a:tblGrid>
              <a:tr h="242008">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69669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onblur</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A form element has lost focus (that is, control has moved to a different element, perhaps due to a click or Tab key press.</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69669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onchange</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Some </a:t>
                      </a:r>
                      <a:r>
                        <a:rPr lang="en-CA" sz="1600" dirty="0"/>
                        <a:t>&lt;input&gt;</a:t>
                      </a:r>
                      <a:r>
                        <a:rPr lang="en-CA" sz="1400" dirty="0"/>
                        <a:t>, </a:t>
                      </a:r>
                      <a:r>
                        <a:rPr lang="en-CA" sz="1600" dirty="0"/>
                        <a:t>&lt;</a:t>
                      </a:r>
                      <a:r>
                        <a:rPr lang="en-CA" sz="1600" dirty="0" err="1"/>
                        <a:t>textarea</a:t>
                      </a:r>
                      <a:r>
                        <a:rPr lang="en-CA" sz="1600" dirty="0"/>
                        <a:t>&gt;</a:t>
                      </a:r>
                      <a:r>
                        <a:rPr lang="en-CA" sz="1400" dirty="0"/>
                        <a:t> or </a:t>
                      </a:r>
                      <a:r>
                        <a:rPr lang="en-CA" sz="1600" dirty="0"/>
                        <a:t>&lt;select&gt;</a:t>
                      </a:r>
                      <a:r>
                        <a:rPr lang="en-CA" sz="1400" dirty="0"/>
                        <a:t> field had their value change. This could mean the user typed something, or selected a new choice.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69669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onfocus</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Complementing the </a:t>
                      </a:r>
                      <a:r>
                        <a:rPr lang="en-CA" sz="1600" dirty="0" err="1"/>
                        <a:t>onblur</a:t>
                      </a:r>
                      <a:r>
                        <a:rPr lang="en-CA" sz="1400" dirty="0"/>
                        <a:t> event, this is triggered when  an element gets focus (the user clicks in the field or tabs to it) </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46552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onreset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HTML forms have the ability to be reset. This event is triggered when that happens.</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46552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onselect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When the users selects some text. This is often used to try and prevent copy/paste.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927866">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onsubmit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When the form is submitted this event is triggered. We can do some pre-validation when the user submits the form in JavaScript before sending the data on to the server.</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23787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Asynchronous data requests</a:t>
            </a:r>
          </a:p>
        </p:txBody>
      </p:sp>
      <p:pic>
        <p:nvPicPr>
          <p:cNvPr id="5" name="Content Placeholder 4" descr="4071506006.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27618" r="-27618"/>
          <a:stretch>
            <a:fillRect/>
          </a:stretch>
        </p:blipFill>
        <p:spPr>
          <a:xfrm>
            <a:off x="457200" y="1322954"/>
            <a:ext cx="7239000" cy="5118649"/>
          </a:xfrm>
        </p:spPr>
      </p:pic>
      <p:sp>
        <p:nvSpPr>
          <p:cNvPr id="4" name="Content Placeholder 3"/>
          <p:cNvSpPr>
            <a:spLocks noGrp="1"/>
          </p:cNvSpPr>
          <p:nvPr>
            <p:ph sz="quarter" idx="13"/>
          </p:nvPr>
        </p:nvSpPr>
        <p:spPr/>
        <p:txBody>
          <a:bodyPr>
            <a:normAutofit lnSpcReduction="10000"/>
          </a:bodyPr>
          <a:lstStyle/>
          <a:p>
            <a:r>
              <a:rPr lang="en-US" dirty="0"/>
              <a:t>The better AJAX way</a:t>
            </a:r>
          </a:p>
        </p:txBody>
      </p:sp>
    </p:spTree>
    <p:extLst>
      <p:ext uri="{BB962C8B-B14F-4D97-AF65-F5344CB8AC3E}">
        <p14:creationId xmlns:p14="http://schemas.microsoft.com/office/powerpoint/2010/main" val="37514898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Form Events</a:t>
            </a:r>
          </a:p>
        </p:txBody>
      </p:sp>
      <p:sp>
        <p:nvSpPr>
          <p:cNvPr id="3" name="Content Placeholder 2"/>
          <p:cNvSpPr>
            <a:spLocks noGrp="1"/>
          </p:cNvSpPr>
          <p:nvPr>
            <p:ph sz="quarter" idx="13"/>
          </p:nvPr>
        </p:nvSpPr>
        <p:spPr/>
        <p:txBody>
          <a:bodyPr>
            <a:normAutofit lnSpcReduction="10000"/>
          </a:bodyPr>
          <a:lstStyle/>
          <a:p>
            <a:r>
              <a:rPr lang="en-US" dirty="0"/>
              <a:t>Example</a:t>
            </a:r>
          </a:p>
        </p:txBody>
      </p:sp>
      <p:pic>
        <p:nvPicPr>
          <p:cNvPr id="6" name="Content Placeholder 5" descr="Screen Shot 2014-02-05 at 10.10.15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72090" b="-72090"/>
          <a:stretch>
            <a:fillRect/>
          </a:stretch>
        </p:blipFill>
        <p:spPr/>
      </p:pic>
    </p:spTree>
    <p:extLst>
      <p:ext uri="{BB962C8B-B14F-4D97-AF65-F5344CB8AC3E}">
        <p14:creationId xmlns:p14="http://schemas.microsoft.com/office/powerpoint/2010/main" val="38150080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Frame Events</a:t>
            </a:r>
          </a:p>
        </p:txBody>
      </p:sp>
      <p:sp>
        <p:nvSpPr>
          <p:cNvPr id="3" name="Content Placeholder 2"/>
          <p:cNvSpPr>
            <a:spLocks noGrp="1"/>
          </p:cNvSpPr>
          <p:nvPr>
            <p:ph sz="quarter" idx="13"/>
          </p:nvPr>
        </p:nvSpPr>
        <p:spPr/>
        <p:txBody>
          <a:bodyPr>
            <a:normAutofit lnSpcReduction="10000"/>
          </a:bodyPr>
          <a:lstStyle/>
          <a:p>
            <a:endParaRPr lang="en-US" dirty="0"/>
          </a:p>
        </p:txBody>
      </p:sp>
      <p:sp>
        <p:nvSpPr>
          <p:cNvPr id="4" name="Content Placeholder 3"/>
          <p:cNvSpPr>
            <a:spLocks noGrp="1"/>
          </p:cNvSpPr>
          <p:nvPr>
            <p:ph idx="1"/>
          </p:nvPr>
        </p:nvSpPr>
        <p:spPr/>
        <p:txBody>
          <a:bodyPr/>
          <a:lstStyle/>
          <a:p>
            <a:r>
              <a:rPr lang="en-US" b="1" dirty="0"/>
              <a:t>Frame events </a:t>
            </a:r>
            <a:r>
              <a:rPr lang="en-US" dirty="0"/>
              <a:t>are the events related to the browser frame that contains your web page.</a:t>
            </a:r>
          </a:p>
          <a:p>
            <a:r>
              <a:rPr lang="en-US" dirty="0"/>
              <a:t>The most important event is the </a:t>
            </a:r>
            <a:r>
              <a:rPr lang="en-US" b="1" dirty="0" err="1"/>
              <a:t>onload</a:t>
            </a:r>
            <a:r>
              <a:rPr lang="en-US" dirty="0"/>
              <a:t> event, which tells us an object is loaded and therefore ready to work with. If the code attempts to set up a listener on this not-yet-loaded &lt;div&gt;, then an error will be triggered.</a:t>
            </a:r>
          </a:p>
          <a:p>
            <a:r>
              <a:rPr lang="en-US" dirty="0" err="1"/>
              <a:t>window</a:t>
            </a:r>
            <a:r>
              <a:rPr lang="en-US" dirty="0" err="1">
                <a:solidFill>
                  <a:schemeClr val="accent2"/>
                </a:solidFill>
              </a:rPr>
              <a:t>.onload</a:t>
            </a:r>
            <a:r>
              <a:rPr lang="en-US" dirty="0"/>
              <a:t>= function(){</a:t>
            </a:r>
          </a:p>
          <a:p>
            <a:r>
              <a:rPr lang="en-US" i="1" dirty="0"/>
              <a:t>	</a:t>
            </a:r>
            <a:r>
              <a:rPr lang="en-US" i="1" dirty="0">
                <a:solidFill>
                  <a:schemeClr val="accent1"/>
                </a:solidFill>
              </a:rPr>
              <a:t>//all JavaScript initialization here.</a:t>
            </a:r>
          </a:p>
          <a:p>
            <a:r>
              <a:rPr lang="en-US" dirty="0"/>
              <a:t>}</a:t>
            </a:r>
          </a:p>
        </p:txBody>
      </p:sp>
    </p:spTree>
    <p:extLst>
      <p:ext uri="{BB962C8B-B14F-4D97-AF65-F5344CB8AC3E}">
        <p14:creationId xmlns:p14="http://schemas.microsoft.com/office/powerpoint/2010/main" val="31772105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Frame Events</a:t>
            </a:r>
          </a:p>
        </p:txBody>
      </p:sp>
      <p:sp>
        <p:nvSpPr>
          <p:cNvPr id="3" name="Content Placeholder 2"/>
          <p:cNvSpPr>
            <a:spLocks noGrp="1"/>
          </p:cNvSpPr>
          <p:nvPr>
            <p:ph sz="quarter" idx="13"/>
          </p:nvPr>
        </p:nvSpPr>
        <p:spPr/>
        <p:txBody>
          <a:bodyPr>
            <a:normAutofit lnSpcReduction="10000"/>
          </a:bodyPr>
          <a:lstStyle/>
          <a:p>
            <a:r>
              <a:rPr lang="en-US" dirty="0"/>
              <a:t>Table of frame events</a:t>
            </a:r>
          </a:p>
        </p:txBody>
      </p:sp>
      <p:graphicFrame>
        <p:nvGraphicFramePr>
          <p:cNvPr id="6" name="Content Placeholder 5"/>
          <p:cNvGraphicFramePr>
            <a:graphicFrameLocks noGrp="1"/>
          </p:cNvGraphicFramePr>
          <p:nvPr>
            <p:ph idx="1"/>
          </p:nvPr>
        </p:nvGraphicFramePr>
        <p:xfrm>
          <a:off x="1066800" y="1676400"/>
          <a:ext cx="6324600" cy="3657599"/>
        </p:xfrm>
        <a:graphic>
          <a:graphicData uri="http://schemas.openxmlformats.org/drawingml/2006/table">
            <a:tbl>
              <a:tblPr firstRow="1" firstCol="1">
                <a:tableStyleId>{5C22544A-7EE6-4342-B048-85BDC9FD1C3A}</a:tableStyleId>
              </a:tblPr>
              <a:tblGrid>
                <a:gridCol w="1372438">
                  <a:extLst>
                    <a:ext uri="{9D8B030D-6E8A-4147-A177-3AD203B41FA5}">
                      <a16:colId xmlns:a16="http://schemas.microsoft.com/office/drawing/2014/main" val="20000"/>
                    </a:ext>
                  </a:extLst>
                </a:gridCol>
                <a:gridCol w="4952162">
                  <a:extLst>
                    <a:ext uri="{9D8B030D-6E8A-4147-A177-3AD203B41FA5}">
                      <a16:colId xmlns:a16="http://schemas.microsoft.com/office/drawing/2014/main" val="20001"/>
                    </a:ext>
                  </a:extLst>
                </a:gridCol>
              </a:tblGrid>
              <a:tr h="559373">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a:t>Description</a:t>
                      </a:r>
                      <a:endParaRPr lang="en-CA" sz="18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onabort</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a:t>An object was stopped from loading</a:t>
                      </a:r>
                      <a:endParaRPr lang="en-CA" sz="12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onerror</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An object or image did not properly load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onload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When a document or object has been loaded </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onresize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The document view was resized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onscroll</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The document view was scrolled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onunload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The document has unloaded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517695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Forms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8</a:t>
            </a:r>
            <a:r>
              <a:rPr lang="en-US" dirty="0"/>
              <a:t> of 8</a:t>
            </a:r>
            <a:endParaRPr lang="en-US" dirty="0">
              <a:solidFill>
                <a:schemeClr val="tx1"/>
              </a:solidFill>
            </a:endParaRPr>
          </a:p>
        </p:txBody>
      </p:sp>
    </p:spTree>
    <p:extLst>
      <p:ext uri="{BB962C8B-B14F-4D97-AF65-F5344CB8AC3E}">
        <p14:creationId xmlns:p14="http://schemas.microsoft.com/office/powerpoint/2010/main" val="21110405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3" name="Content Placeholder 2"/>
          <p:cNvSpPr>
            <a:spLocks noGrp="1"/>
          </p:cNvSpPr>
          <p:nvPr>
            <p:ph idx="1"/>
          </p:nvPr>
        </p:nvSpPr>
        <p:spPr/>
        <p:txBody>
          <a:bodyPr/>
          <a:lstStyle/>
          <a:p>
            <a:r>
              <a:rPr lang="en-US" dirty="0"/>
              <a:t>Writing code to </a:t>
            </a:r>
            <a:r>
              <a:rPr lang="en-US" dirty="0" err="1"/>
              <a:t>prevalidate</a:t>
            </a:r>
            <a:r>
              <a:rPr lang="en-US" dirty="0"/>
              <a:t> forms on the client side will reduce the number of incorrect submissions, thereby reducing server load.</a:t>
            </a:r>
          </a:p>
          <a:p>
            <a:r>
              <a:rPr lang="en-US" dirty="0"/>
              <a:t>There are a number of common validation activities including email validation, number validation, and data validation.</a:t>
            </a:r>
          </a:p>
        </p:txBody>
      </p:sp>
      <p:sp>
        <p:nvSpPr>
          <p:cNvPr id="4" name="Content Placeholder 3"/>
          <p:cNvSpPr>
            <a:spLocks noGrp="1"/>
          </p:cNvSpPr>
          <p:nvPr>
            <p:ph sz="quarter" idx="13"/>
          </p:nvPr>
        </p:nvSpPr>
        <p:spPr/>
        <p:txBody>
          <a:bodyPr>
            <a:normAutofit lnSpcReduction="10000"/>
          </a:bodyPr>
          <a:lstStyle/>
          <a:p>
            <a:r>
              <a:rPr lang="en-US" dirty="0"/>
              <a:t>You mean pre-validating right?</a:t>
            </a:r>
          </a:p>
        </p:txBody>
      </p:sp>
    </p:spTree>
    <p:extLst>
      <p:ext uri="{BB962C8B-B14F-4D97-AF65-F5344CB8AC3E}">
        <p14:creationId xmlns:p14="http://schemas.microsoft.com/office/powerpoint/2010/main" val="4416911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Empty field</a:t>
            </a:r>
          </a:p>
        </p:txBody>
      </p:sp>
      <p:pic>
        <p:nvPicPr>
          <p:cNvPr id="6" name="Content Placeholder 5" descr="Screen Shot 2014-02-05 at 10.13.23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48229" b="-48229"/>
          <a:stretch>
            <a:fillRect/>
          </a:stretch>
        </p:blipFill>
        <p:spPr>
          <a:xfrm>
            <a:off x="914400" y="457200"/>
            <a:ext cx="6400800" cy="4525963"/>
          </a:xfrm>
        </p:spPr>
      </p:pic>
    </p:spTree>
    <p:extLst>
      <p:ext uri="{BB962C8B-B14F-4D97-AF65-F5344CB8AC3E}">
        <p14:creationId xmlns:p14="http://schemas.microsoft.com/office/powerpoint/2010/main" val="36938726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Empty field</a:t>
            </a:r>
          </a:p>
        </p:txBody>
      </p:sp>
      <p:sp>
        <p:nvSpPr>
          <p:cNvPr id="3" name="Content Placeholder 2"/>
          <p:cNvSpPr>
            <a:spLocks noGrp="1"/>
          </p:cNvSpPr>
          <p:nvPr>
            <p:ph idx="1"/>
          </p:nvPr>
        </p:nvSpPr>
        <p:spPr/>
        <p:txBody>
          <a:bodyPr/>
          <a:lstStyle/>
          <a:p>
            <a:r>
              <a:rPr lang="en-US" dirty="0"/>
              <a:t>If you want to ensure a checkbox is ticked, use code like that below.</a:t>
            </a:r>
          </a:p>
          <a:p>
            <a:r>
              <a:rPr lang="en-US" dirty="0" err="1"/>
              <a:t>var</a:t>
            </a:r>
            <a:r>
              <a:rPr lang="en-US" dirty="0"/>
              <a:t> </a:t>
            </a:r>
            <a:r>
              <a:rPr lang="en-US" dirty="0" err="1"/>
              <a:t>inputField</a:t>
            </a:r>
            <a:r>
              <a:rPr lang="en-US" dirty="0"/>
              <a:t>=</a:t>
            </a:r>
            <a:r>
              <a:rPr lang="en-US" dirty="0" err="1"/>
              <a:t>document.getElementByID</a:t>
            </a:r>
            <a:r>
              <a:rPr lang="en-US" dirty="0"/>
              <a:t>("license");</a:t>
            </a:r>
          </a:p>
          <a:p>
            <a:r>
              <a:rPr lang="en-US" dirty="0"/>
              <a:t>if (</a:t>
            </a:r>
            <a:r>
              <a:rPr lang="en-US" dirty="0" err="1"/>
              <a:t>inputField.type</a:t>
            </a:r>
            <a:r>
              <a:rPr lang="en-US" dirty="0"/>
              <a:t>=="checkbox"){</a:t>
            </a:r>
          </a:p>
          <a:p>
            <a:r>
              <a:rPr lang="en-US" dirty="0"/>
              <a:t>	if (</a:t>
            </a:r>
            <a:r>
              <a:rPr lang="en-US" dirty="0" err="1"/>
              <a:t>inputField.checked</a:t>
            </a:r>
            <a:r>
              <a:rPr lang="en-US" dirty="0"/>
              <a:t>)</a:t>
            </a:r>
          </a:p>
          <a:p>
            <a:r>
              <a:rPr lang="en-US" i="1" dirty="0"/>
              <a:t>		</a:t>
            </a:r>
            <a:r>
              <a:rPr lang="en-US" i="1" dirty="0">
                <a:solidFill>
                  <a:schemeClr val="accent1"/>
                </a:solidFill>
              </a:rPr>
              <a:t>//Now we know the box is checked</a:t>
            </a:r>
          </a:p>
          <a:p>
            <a:r>
              <a:rPr lang="en-US" dirty="0"/>
              <a:t>}</a:t>
            </a:r>
          </a:p>
        </p:txBody>
      </p:sp>
    </p:spTree>
    <p:extLst>
      <p:ext uri="{BB962C8B-B14F-4D97-AF65-F5344CB8AC3E}">
        <p14:creationId xmlns:p14="http://schemas.microsoft.com/office/powerpoint/2010/main" val="18700041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Number Validation</a:t>
            </a:r>
          </a:p>
        </p:txBody>
      </p:sp>
      <p:pic>
        <p:nvPicPr>
          <p:cNvPr id="6" name="Content Placeholder 5" descr="Screen Shot 2014-02-05 at 10.14.52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147512" b="-147512"/>
          <a:stretch>
            <a:fillRect/>
          </a:stretch>
        </p:blipFill>
        <p:spPr>
          <a:xfrm>
            <a:off x="1219200" y="1219200"/>
            <a:ext cx="6400800" cy="4525963"/>
          </a:xfrm>
        </p:spPr>
      </p:pic>
    </p:spTree>
    <p:extLst>
      <p:ext uri="{BB962C8B-B14F-4D97-AF65-F5344CB8AC3E}">
        <p14:creationId xmlns:p14="http://schemas.microsoft.com/office/powerpoint/2010/main" val="13217280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More to come in Chapter 12</a:t>
            </a:r>
          </a:p>
        </p:txBody>
      </p:sp>
      <p:sp>
        <p:nvSpPr>
          <p:cNvPr id="3" name="Content Placeholder 2"/>
          <p:cNvSpPr>
            <a:spLocks noGrp="1"/>
          </p:cNvSpPr>
          <p:nvPr>
            <p:ph idx="1"/>
          </p:nvPr>
        </p:nvSpPr>
        <p:spPr/>
        <p:txBody>
          <a:bodyPr/>
          <a:lstStyle/>
          <a:p>
            <a:r>
              <a:rPr lang="en-US" dirty="0"/>
              <a:t>Form validation uses regular expressions, covered in Chapter 12</a:t>
            </a:r>
          </a:p>
        </p:txBody>
      </p:sp>
    </p:spTree>
    <p:extLst>
      <p:ext uri="{BB962C8B-B14F-4D97-AF65-F5344CB8AC3E}">
        <p14:creationId xmlns:p14="http://schemas.microsoft.com/office/powerpoint/2010/main" val="29333391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Submitting Forms</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3" name="Content Placeholder 2"/>
          <p:cNvSpPr>
            <a:spLocks noGrp="1"/>
          </p:cNvSpPr>
          <p:nvPr>
            <p:ph idx="1"/>
          </p:nvPr>
        </p:nvSpPr>
        <p:spPr>
          <a:xfrm>
            <a:off x="914400" y="1646237"/>
            <a:ext cx="7391400" cy="4525963"/>
          </a:xfrm>
        </p:spPr>
        <p:txBody>
          <a:bodyPr/>
          <a:lstStyle/>
          <a:p>
            <a:r>
              <a:rPr lang="en-US" dirty="0"/>
              <a:t>Submitting a form using JavaScript requires having a node variable for the form element. Once the variable, say, </a:t>
            </a:r>
            <a:r>
              <a:rPr lang="en-US" dirty="0" err="1"/>
              <a:t>formExample</a:t>
            </a:r>
            <a:r>
              <a:rPr lang="en-US" dirty="0"/>
              <a:t> is acquired, one can simply call the submit() method:</a:t>
            </a:r>
          </a:p>
          <a:p>
            <a:r>
              <a:rPr lang="en-US" dirty="0" err="1"/>
              <a:t>var</a:t>
            </a:r>
            <a:r>
              <a:rPr lang="en-US" dirty="0"/>
              <a:t> </a:t>
            </a:r>
            <a:r>
              <a:rPr lang="en-US" dirty="0" err="1"/>
              <a:t>formExample</a:t>
            </a:r>
            <a:r>
              <a:rPr lang="en-US" dirty="0"/>
              <a:t> = </a:t>
            </a:r>
            <a:r>
              <a:rPr lang="en-US" dirty="0" err="1"/>
              <a:t>document.getElementById</a:t>
            </a:r>
            <a:r>
              <a:rPr lang="en-US" dirty="0"/>
              <a:t>("</a:t>
            </a:r>
            <a:r>
              <a:rPr lang="en-US" dirty="0" err="1"/>
              <a:t>loginForm</a:t>
            </a:r>
            <a:r>
              <a:rPr lang="en-US" dirty="0"/>
              <a:t>");</a:t>
            </a:r>
          </a:p>
          <a:p>
            <a:r>
              <a:rPr lang="en-US" dirty="0" err="1"/>
              <a:t>formExample.</a:t>
            </a:r>
            <a:r>
              <a:rPr lang="en-US" b="1" dirty="0" err="1">
                <a:solidFill>
                  <a:schemeClr val="accent2"/>
                </a:solidFill>
              </a:rPr>
              <a:t>submit</a:t>
            </a:r>
            <a:r>
              <a:rPr lang="en-US" b="1" dirty="0">
                <a:solidFill>
                  <a:schemeClr val="accent2"/>
                </a:solidFill>
              </a:rPr>
              <a:t>();</a:t>
            </a:r>
          </a:p>
          <a:p>
            <a:r>
              <a:rPr lang="en-US" dirty="0"/>
              <a:t>This is often done in conjunction with calling </a:t>
            </a:r>
            <a:r>
              <a:rPr lang="en-US" b="1" dirty="0" err="1"/>
              <a:t>preventDefault</a:t>
            </a:r>
            <a:r>
              <a:rPr lang="en-US" b="1" dirty="0"/>
              <a:t>() </a:t>
            </a:r>
            <a:r>
              <a:rPr lang="en-US" dirty="0"/>
              <a:t>on the </a:t>
            </a:r>
            <a:r>
              <a:rPr lang="en-US" dirty="0" err="1"/>
              <a:t>onsubmit</a:t>
            </a:r>
            <a:r>
              <a:rPr lang="en-US" dirty="0"/>
              <a:t> event.</a:t>
            </a:r>
            <a:endParaRPr lang="en-US" b="1" dirty="0">
              <a:solidFill>
                <a:schemeClr val="accent2"/>
              </a:solidFill>
            </a:endParaRPr>
          </a:p>
        </p:txBody>
      </p:sp>
    </p:spTree>
    <p:extLst>
      <p:ext uri="{BB962C8B-B14F-4D97-AF65-F5344CB8AC3E}">
        <p14:creationId xmlns:p14="http://schemas.microsoft.com/office/powerpoint/2010/main" val="3844842808"/>
      </p:ext>
    </p:extLst>
  </p:cSld>
  <p:clrMapOvr>
    <a:masterClrMapping/>
  </p:clrMapOvr>
</p:sld>
</file>

<file path=ppt/theme/theme1.xml><?xml version="1.0" encoding="utf-8"?>
<a:theme xmlns:a="http://schemas.openxmlformats.org/drawingml/2006/main" name="Presentation">
  <a:themeElements>
    <a:clrScheme name="Book Palette">
      <a:dk1>
        <a:srgbClr val="404040"/>
      </a:dk1>
      <a:lt1>
        <a:srgbClr val="F3F3E7"/>
      </a:lt1>
      <a:dk2>
        <a:srgbClr val="467082"/>
      </a:dk2>
      <a:lt2>
        <a:srgbClr val="FFFFFF"/>
      </a:lt2>
      <a:accent1>
        <a:srgbClr val="009FDA"/>
      </a:accent1>
      <a:accent2>
        <a:srgbClr val="CE2933"/>
      </a:accent2>
      <a:accent3>
        <a:srgbClr val="E6B120"/>
      </a:accent3>
      <a:accent4>
        <a:srgbClr val="467082"/>
      </a:accent4>
      <a:accent5>
        <a:srgbClr val="F3703A"/>
      </a:accent5>
      <a:accent6>
        <a:srgbClr val="00A651"/>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Chapter01-PresentationDistilled</Template>
  <TotalTime>10885</TotalTime>
  <Words>4509</Words>
  <Application>Microsoft Office PowerPoint</Application>
  <PresentationFormat>On-screen Show (4:3)</PresentationFormat>
  <Paragraphs>608</Paragraphs>
  <Slides>100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100</vt:i4>
      </vt:variant>
    </vt:vector>
  </HeadingPairs>
  <TitlesOfParts>
    <vt:vector size="109" baseType="lpstr">
      <vt:lpstr>Arial</vt:lpstr>
      <vt:lpstr>Calibri</vt:lpstr>
      <vt:lpstr>Consolas</vt:lpstr>
      <vt:lpstr>Rockwell</vt:lpstr>
      <vt:lpstr>Rockwell Condensed</vt:lpstr>
      <vt:lpstr>Rockwell Extra Bold</vt:lpstr>
      <vt:lpstr>Times New Roman</vt:lpstr>
      <vt:lpstr>Wingdings</vt:lpstr>
      <vt:lpstr>Presentation</vt:lpstr>
      <vt:lpstr>JavaScript: Client-Side Scripting</vt:lpstr>
      <vt:lpstr>Objectives</vt:lpstr>
      <vt:lpstr>What IS Javascript</vt:lpstr>
      <vt:lpstr>What is JavaScript</vt:lpstr>
      <vt:lpstr>Advantages of Client-Side Scripting</vt:lpstr>
      <vt:lpstr>Disadvantages Client-Side Scripting</vt:lpstr>
      <vt:lpstr>JavaScript History</vt:lpstr>
      <vt:lpstr>JavaScript in Modern Times</vt:lpstr>
      <vt:lpstr>Asynchronous data requests</vt:lpstr>
      <vt:lpstr>Frameworks</vt:lpstr>
      <vt:lpstr>Javascript Design Principles</vt:lpstr>
      <vt:lpstr>Layers</vt:lpstr>
      <vt:lpstr>Layers</vt:lpstr>
      <vt:lpstr>Layers</vt:lpstr>
      <vt:lpstr>Users Without Javascript</vt:lpstr>
      <vt:lpstr>The &lt;noscript&gt; tag</vt:lpstr>
      <vt:lpstr>Graceful Degradation and Progressive Enhancement</vt:lpstr>
      <vt:lpstr>Graceful Degradation</vt:lpstr>
      <vt:lpstr>Graceful Degradation</vt:lpstr>
      <vt:lpstr>Progressive Enhancement</vt:lpstr>
      <vt:lpstr>Progressive Enhancement</vt:lpstr>
      <vt:lpstr>Where Does Javascript GO?</vt:lpstr>
      <vt:lpstr>Where does JavaScript go?</vt:lpstr>
      <vt:lpstr>Inline JavaScript</vt:lpstr>
      <vt:lpstr>Embedded JavaScript</vt:lpstr>
      <vt:lpstr>External JavaScript</vt:lpstr>
      <vt:lpstr>Advanced Inclusion</vt:lpstr>
      <vt:lpstr>Syntax</vt:lpstr>
      <vt:lpstr>JavaScript Syntax</vt:lpstr>
      <vt:lpstr>JavaScript’s Reputation</vt:lpstr>
      <vt:lpstr>Variables</vt:lpstr>
      <vt:lpstr>Variables</vt:lpstr>
      <vt:lpstr>Comparison Operators</vt:lpstr>
      <vt:lpstr>Logical Operators</vt:lpstr>
      <vt:lpstr>Conditionals</vt:lpstr>
      <vt:lpstr>Loops</vt:lpstr>
      <vt:lpstr>For Loops</vt:lpstr>
      <vt:lpstr>Functions</vt:lpstr>
      <vt:lpstr>Functions</vt:lpstr>
      <vt:lpstr>Alert</vt:lpstr>
      <vt:lpstr>Javascript Objects</vt:lpstr>
      <vt:lpstr>JavaScript Objects</vt:lpstr>
      <vt:lpstr>JavaScript Objects</vt:lpstr>
      <vt:lpstr>Constructors</vt:lpstr>
      <vt:lpstr>Properties</vt:lpstr>
      <vt:lpstr>Methods</vt:lpstr>
      <vt:lpstr>Objects Included in JavaScript</vt:lpstr>
      <vt:lpstr>Arrays</vt:lpstr>
      <vt:lpstr>Arrays</vt:lpstr>
      <vt:lpstr>Arrays</vt:lpstr>
      <vt:lpstr>Arrays</vt:lpstr>
      <vt:lpstr>Arrays</vt:lpstr>
      <vt:lpstr>Math</vt:lpstr>
      <vt:lpstr>String</vt:lpstr>
      <vt:lpstr>String</vt:lpstr>
      <vt:lpstr>Date</vt:lpstr>
      <vt:lpstr>The Document Object Model (DOM)</vt:lpstr>
      <vt:lpstr>The DOM</vt:lpstr>
      <vt:lpstr>The DOM</vt:lpstr>
      <vt:lpstr>DOM Nodes</vt:lpstr>
      <vt:lpstr>DOM Nodes</vt:lpstr>
      <vt:lpstr>DOM Nodes</vt:lpstr>
      <vt:lpstr>Document Object</vt:lpstr>
      <vt:lpstr>Document Object</vt:lpstr>
      <vt:lpstr>Accessing nodes</vt:lpstr>
      <vt:lpstr>Element node Object</vt:lpstr>
      <vt:lpstr>Element node Object</vt:lpstr>
      <vt:lpstr>Modifying a DOM element</vt:lpstr>
      <vt:lpstr>Modifying a DOM element</vt:lpstr>
      <vt:lpstr>Changing an element’s style</vt:lpstr>
      <vt:lpstr>Changing an element’s style</vt:lpstr>
      <vt:lpstr>More Properties</vt:lpstr>
      <vt:lpstr>More Properties</vt:lpstr>
      <vt:lpstr>JavaScript Events</vt:lpstr>
      <vt:lpstr>JavaScript Events</vt:lpstr>
      <vt:lpstr>JavaScript Events</vt:lpstr>
      <vt:lpstr>JavaScript Events</vt:lpstr>
      <vt:lpstr>Inline Event Handler Approach</vt:lpstr>
      <vt:lpstr>Listener Approach</vt:lpstr>
      <vt:lpstr>Listener Approach</vt:lpstr>
      <vt:lpstr>Listener Approach</vt:lpstr>
      <vt:lpstr>Event Object</vt:lpstr>
      <vt:lpstr>Event Object</vt:lpstr>
      <vt:lpstr>Event Object</vt:lpstr>
      <vt:lpstr>Event Types</vt:lpstr>
      <vt:lpstr>Mouse events</vt:lpstr>
      <vt:lpstr>Keyboard events</vt:lpstr>
      <vt:lpstr>Keyboard events</vt:lpstr>
      <vt:lpstr>Form Events</vt:lpstr>
      <vt:lpstr>Form Events</vt:lpstr>
      <vt:lpstr>Frame Events</vt:lpstr>
      <vt:lpstr>Frame Events</vt:lpstr>
      <vt:lpstr>Forms</vt:lpstr>
      <vt:lpstr>Validating Forms</vt:lpstr>
      <vt:lpstr>Validating Forms</vt:lpstr>
      <vt:lpstr>Validating Forms</vt:lpstr>
      <vt:lpstr>Validating Forms</vt:lpstr>
      <vt:lpstr>Validating Forms</vt:lpstr>
      <vt:lpstr>Submitting Forms</vt:lpstr>
      <vt:lpstr>What you Learned</vt:lpstr>
    </vt:vector>
  </TitlesOfParts>
  <Company>Mount Royal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Randy Connolly</dc:creator>
  <cp:lastModifiedBy>ELIZABETH DIAZ</cp:lastModifiedBy>
  <cp:revision>737</cp:revision>
  <dcterms:created xsi:type="dcterms:W3CDTF">2012-11-14T17:20:48Z</dcterms:created>
  <dcterms:modified xsi:type="dcterms:W3CDTF">2018-02-26T16:40:16Z</dcterms:modified>
</cp:coreProperties>
</file>